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14"/>
  </p:notesMasterIdLst>
  <p:handoutMasterIdLst>
    <p:handoutMasterId r:id="rId115"/>
  </p:handoutMasterIdLst>
  <p:sldIdLst>
    <p:sldId id="384" r:id="rId2"/>
    <p:sldId id="385" r:id="rId3"/>
    <p:sldId id="394" r:id="rId4"/>
    <p:sldId id="380" r:id="rId5"/>
    <p:sldId id="395" r:id="rId6"/>
    <p:sldId id="397" r:id="rId7"/>
    <p:sldId id="399" r:id="rId8"/>
    <p:sldId id="400" r:id="rId9"/>
    <p:sldId id="401" r:id="rId10"/>
    <p:sldId id="402" r:id="rId11"/>
    <p:sldId id="403" r:id="rId12"/>
    <p:sldId id="419" r:id="rId13"/>
    <p:sldId id="404" r:id="rId14"/>
    <p:sldId id="405" r:id="rId15"/>
    <p:sldId id="406" r:id="rId16"/>
    <p:sldId id="423" r:id="rId17"/>
    <p:sldId id="424" r:id="rId18"/>
    <p:sldId id="425" r:id="rId19"/>
    <p:sldId id="426" r:id="rId20"/>
    <p:sldId id="427" r:id="rId21"/>
    <p:sldId id="430" r:id="rId22"/>
    <p:sldId id="432" r:id="rId23"/>
    <p:sldId id="433" r:id="rId24"/>
    <p:sldId id="434" r:id="rId25"/>
    <p:sldId id="436" r:id="rId26"/>
    <p:sldId id="437" r:id="rId27"/>
    <p:sldId id="438" r:id="rId28"/>
    <p:sldId id="439" r:id="rId29"/>
    <p:sldId id="441" r:id="rId30"/>
    <p:sldId id="442" r:id="rId31"/>
    <p:sldId id="408" r:id="rId32"/>
    <p:sldId id="420" r:id="rId33"/>
    <p:sldId id="409" r:id="rId34"/>
    <p:sldId id="398" r:id="rId35"/>
    <p:sldId id="410" r:id="rId36"/>
    <p:sldId id="421" r:id="rId37"/>
    <p:sldId id="411" r:id="rId38"/>
    <p:sldId id="412" r:id="rId39"/>
    <p:sldId id="413" r:id="rId40"/>
    <p:sldId id="414" r:id="rId41"/>
    <p:sldId id="415" r:id="rId42"/>
    <p:sldId id="494" r:id="rId43"/>
    <p:sldId id="422" r:id="rId44"/>
    <p:sldId id="416" r:id="rId45"/>
    <p:sldId id="417" r:id="rId46"/>
    <p:sldId id="418" r:id="rId47"/>
    <p:sldId id="493" r:id="rId48"/>
    <p:sldId id="443" r:id="rId49"/>
    <p:sldId id="444" r:id="rId50"/>
    <p:sldId id="445" r:id="rId51"/>
    <p:sldId id="446" r:id="rId52"/>
    <p:sldId id="447" r:id="rId53"/>
    <p:sldId id="396" r:id="rId54"/>
    <p:sldId id="448" r:id="rId55"/>
    <p:sldId id="449" r:id="rId56"/>
    <p:sldId id="495" r:id="rId57"/>
    <p:sldId id="496" r:id="rId58"/>
    <p:sldId id="497" r:id="rId59"/>
    <p:sldId id="498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07" r:id="rId68"/>
    <p:sldId id="457" r:id="rId69"/>
    <p:sldId id="458" r:id="rId70"/>
    <p:sldId id="459" r:id="rId71"/>
    <p:sldId id="460" r:id="rId72"/>
    <p:sldId id="461" r:id="rId73"/>
    <p:sldId id="462" r:id="rId74"/>
    <p:sldId id="463" r:id="rId75"/>
    <p:sldId id="464" r:id="rId76"/>
    <p:sldId id="465" r:id="rId77"/>
    <p:sldId id="499" r:id="rId78"/>
    <p:sldId id="466" r:id="rId79"/>
    <p:sldId id="467" r:id="rId80"/>
    <p:sldId id="468" r:id="rId81"/>
    <p:sldId id="469" r:id="rId82"/>
    <p:sldId id="470" r:id="rId83"/>
    <p:sldId id="471" r:id="rId84"/>
    <p:sldId id="472" r:id="rId85"/>
    <p:sldId id="428" r:id="rId86"/>
    <p:sldId id="429" r:id="rId87"/>
    <p:sldId id="501" r:id="rId88"/>
    <p:sldId id="473" r:id="rId89"/>
    <p:sldId id="431" r:id="rId90"/>
    <p:sldId id="474" r:id="rId91"/>
    <p:sldId id="500" r:id="rId92"/>
    <p:sldId id="475" r:id="rId93"/>
    <p:sldId id="476" r:id="rId94"/>
    <p:sldId id="435" r:id="rId95"/>
    <p:sldId id="478" r:id="rId96"/>
    <p:sldId id="504" r:id="rId97"/>
    <p:sldId id="479" r:id="rId98"/>
    <p:sldId id="480" r:id="rId99"/>
    <p:sldId id="505" r:id="rId100"/>
    <p:sldId id="481" r:id="rId101"/>
    <p:sldId id="482" r:id="rId102"/>
    <p:sldId id="483" r:id="rId103"/>
    <p:sldId id="484" r:id="rId104"/>
    <p:sldId id="485" r:id="rId105"/>
    <p:sldId id="486" r:id="rId106"/>
    <p:sldId id="487" r:id="rId107"/>
    <p:sldId id="488" r:id="rId108"/>
    <p:sldId id="489" r:id="rId109"/>
    <p:sldId id="490" r:id="rId110"/>
    <p:sldId id="491" r:id="rId111"/>
    <p:sldId id="507" r:id="rId112"/>
    <p:sldId id="355" r:id="rId113"/>
  </p:sldIdLst>
  <p:sldSz cx="12192000" cy="6858000"/>
  <p:notesSz cx="6858000" cy="9144000"/>
  <p:embeddedFontLst>
    <p:embeddedFont>
      <p:font typeface="HY견고딕" panose="02030600000101010101" pitchFamily="18" charset="-127"/>
      <p:regular r:id="rId116"/>
    </p:embeddedFont>
    <p:embeddedFont>
      <p:font typeface="Verdana" panose="020B0604030504040204" pitchFamily="34" charset="0"/>
      <p:regular r:id="rId117"/>
      <p:bold r:id="rId118"/>
      <p:italic r:id="rId119"/>
      <p:boldItalic r:id="rId120"/>
    </p:embeddedFont>
    <p:embeddedFont>
      <p:font typeface="Tahoma" panose="020B0604030504040204" pitchFamily="34" charset="0"/>
      <p:regular r:id="rId121"/>
      <p:bold r:id="rId122"/>
    </p:embeddedFont>
    <p:embeddedFont>
      <p:font typeface="맑은 고딕" panose="020B0503020000020004" pitchFamily="50" charset="-127"/>
      <p:regular r:id="rId123"/>
      <p:bold r:id="rId1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이재욱" initials="UK" lastIdx="8" clrIdx="0">
    <p:extLst>
      <p:ext uri="{19B8F6BF-5375-455C-9EA6-DF929625EA0E}">
        <p15:presenceInfo xmlns:p15="http://schemas.microsoft.com/office/powerpoint/2012/main" userId="ee1105785d4023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877AC"/>
    <a:srgbClr val="61B8E9"/>
    <a:srgbClr val="E46C0A"/>
    <a:srgbClr val="FFFFFF"/>
    <a:srgbClr val="FEEFEC"/>
    <a:srgbClr val="E5E4F2"/>
    <a:srgbClr val="F2DCDB"/>
    <a:srgbClr val="1798AA"/>
    <a:srgbClr val="B93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8.fntdata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9.fntdata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5.fntdata"/><Relationship Id="rId125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09:33:49.116" idx="1">
    <p:pos x="10" y="10"/>
    <p:text>목차의 경우 2열로 구성해도 됩니다~~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8T09:33:49.116" idx="1">
    <p:pos x="10" y="10"/>
    <p:text>목차의 경우 2열로 구성해도 됩니다~~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C7F7F-68C2-405F-873B-5AAA20E84D40}" type="datetimeFigureOut">
              <a:rPr lang="ko-KR" altLang="en-US" smtClean="0"/>
              <a:t>2023-12-31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450AE-2FE7-4A7A-8E47-205D685979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67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FDD80-EEA7-46E6-8A8A-C42C2B1ED9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31704" y="1562069"/>
            <a:ext cx="5688632" cy="297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chemeClr val="bg1"/>
          </a:solidFill>
          <a:ln w="539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768922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60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 hasCustomPrompt="1"/>
          </p:nvPr>
        </p:nvSpPr>
        <p:spPr>
          <a:xfrm>
            <a:off x="0" y="2489393"/>
            <a:ext cx="12192000" cy="112585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algn="ctr">
              <a:defRPr sz="48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절 제목 추가</a:t>
            </a:r>
          </a:p>
        </p:txBody>
      </p:sp>
    </p:spTree>
    <p:extLst>
      <p:ext uri="{BB962C8B-B14F-4D97-AF65-F5344CB8AC3E}">
        <p14:creationId xmlns:p14="http://schemas.microsoft.com/office/powerpoint/2010/main" val="242299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26341" y="3633909"/>
            <a:ext cx="11395382" cy="2737648"/>
          </a:xfrm>
        </p:spPr>
        <p:txBody>
          <a:bodyPr/>
          <a:lstStyle>
            <a:lvl1pPr marL="176213" indent="-1762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lang="ko-KR" altLang="en-US" sz="20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3" name="그룹 2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>
                <a:solidFill>
                  <a:srgbClr val="1877AC"/>
                </a:solidFill>
              </a:rPr>
              <a:t>`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학습목표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52" y="1348823"/>
            <a:ext cx="2095761" cy="18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개요 내용 삽입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6" y="1079008"/>
            <a:ext cx="5414276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12" name="직선 연결선 11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403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본문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41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 baseline="0"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err="1"/>
              <a:t>따라해보기</a:t>
            </a:r>
            <a:r>
              <a:rPr lang="en-US" altLang="ko-KR" dirty="0"/>
              <a:t>, </a:t>
            </a:r>
            <a:r>
              <a:rPr lang="ko-KR" altLang="en-US" dirty="0" err="1"/>
              <a:t>혼자해보기</a:t>
            </a:r>
            <a:r>
              <a:rPr lang="ko-KR" altLang="en-US" dirty="0"/>
              <a:t> 삽입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+mj-ea"/>
              <a:buAutoNum type="circleNumDbPlai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23900" indent="-45720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+mj-ea"/>
              <a:buAutoNum type="circleNumDbPlain"/>
              <a:defRPr sz="2000" b="0"/>
            </a:lvl2pPr>
            <a:lvl3pPr marL="790575" indent="-342900">
              <a:lnSpc>
                <a:spcPct val="120000"/>
              </a:lnSpc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+mj-ea"/>
              <a:buAutoNum type="circleNumDbPlain"/>
              <a:defRPr sz="1800"/>
            </a:lvl3pPr>
            <a:lvl4pPr marL="971550" indent="-342900"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buFont typeface="+mj-ea"/>
              <a:buAutoNum type="circleNumDbPlain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0" y="908720"/>
            <a:ext cx="12192000" cy="0"/>
            <a:chOff x="0" y="908051"/>
            <a:chExt cx="12192000" cy="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324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rgbClr val="0F4A6B"/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5106375" y="6309321"/>
            <a:ext cx="17908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yhwsoon@naver.com</a:t>
            </a:r>
            <a:endParaRPr lang="ko-KR" altLang="ko-KR" sz="1100" b="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57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2023-12-31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1" r:id="rId2"/>
    <p:sldLayoutId id="2147483708" r:id="rId3"/>
    <p:sldLayoutId id="2147483715" r:id="rId4"/>
    <p:sldLayoutId id="2147483695" r:id="rId5"/>
    <p:sldLayoutId id="2147483714" r:id="rId6"/>
    <p:sldLayoutId id="2147483716" r:id="rId7"/>
    <p:sldLayoutId id="2147483699" r:id="rId8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0" y="5517232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36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01 </a:t>
            </a:r>
            <a:r>
              <a:rPr lang="ko-KR" altLang="en-US" sz="3600" b="1" dirty="0"/>
              <a:t>리눅스 설치와 기본 사용법</a:t>
            </a:r>
          </a:p>
        </p:txBody>
      </p:sp>
    </p:spTree>
    <p:extLst>
      <p:ext uri="{BB962C8B-B14F-4D97-AF65-F5344CB8AC3E}">
        <p14:creationId xmlns:p14="http://schemas.microsoft.com/office/powerpoint/2010/main" val="137992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D232-4DB9-D743-24CD-784C37C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9869D-9CF1-51C1-6193-065E1B0AD7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우분투의 버전 관리</a:t>
            </a:r>
            <a:endParaRPr lang="en-US" altLang="ko-KR" dirty="0"/>
          </a:p>
          <a:p>
            <a:pPr lvl="1"/>
            <a:r>
              <a:rPr lang="ko-KR" altLang="en-US" dirty="0"/>
              <a:t>배포판이 나온 연도와 월로 구성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22.04 – 2022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버전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버전에 따라 코드명 부여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21.10 – Impish Indri, </a:t>
            </a:r>
            <a:r>
              <a:rPr lang="ko-KR" altLang="en-US" dirty="0"/>
              <a:t>장난꾸러기 여우원숭이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일반 버전과 장기 지원 버전</a:t>
            </a:r>
            <a:endParaRPr lang="en-US" altLang="ko-KR" dirty="0"/>
          </a:p>
          <a:p>
            <a:pPr lvl="2"/>
            <a:r>
              <a:rPr lang="ko-KR" altLang="en-US" dirty="0"/>
              <a:t>장기 지원 버전은 </a:t>
            </a:r>
            <a:r>
              <a:rPr lang="en-US" altLang="ko-KR" dirty="0"/>
              <a:t>4</a:t>
            </a:r>
            <a:r>
              <a:rPr lang="ko-KR" altLang="en-US" dirty="0"/>
              <a:t>번에 한 번씩 발표하고 </a:t>
            </a:r>
            <a:r>
              <a:rPr lang="en-US" altLang="ko-KR" dirty="0"/>
              <a:t>5</a:t>
            </a:r>
            <a:r>
              <a:rPr lang="ko-KR" altLang="en-US" dirty="0"/>
              <a:t>년간 지원</a:t>
            </a:r>
            <a:endParaRPr lang="en-US" altLang="ko-KR" dirty="0"/>
          </a:p>
          <a:p>
            <a:pPr lvl="2"/>
            <a:r>
              <a:rPr lang="ko-KR" altLang="en-US" dirty="0"/>
              <a:t>일반 버전은 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, 10</a:t>
            </a:r>
            <a:r>
              <a:rPr lang="ko-KR" altLang="en-US" dirty="0"/>
              <a:t>월에 발표하고 </a:t>
            </a:r>
            <a:r>
              <a:rPr lang="en-US" altLang="ko-KR" dirty="0"/>
              <a:t>9</a:t>
            </a:r>
            <a:r>
              <a:rPr lang="ko-KR" altLang="en-US" dirty="0"/>
              <a:t>개월간 지원</a:t>
            </a:r>
            <a:r>
              <a:rPr lang="en-US" altLang="ko-KR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E88909-6653-D25D-793C-CA9C1194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3933056"/>
            <a:ext cx="988548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8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349D5-D91D-E82A-107A-CF390C8F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69C5E5-9D5D-8673-E51C-EE785D0D8C4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심볼릭</a:t>
            </a:r>
            <a:r>
              <a:rPr lang="ko-KR" altLang="en-US" dirty="0"/>
              <a:t> 링크와 하드 링크의 차이</a:t>
            </a:r>
            <a:endParaRPr lang="en-US" altLang="ko-KR" dirty="0"/>
          </a:p>
          <a:p>
            <a:pPr lvl="2"/>
            <a:r>
              <a:rPr lang="ko-KR" altLang="en-US" dirty="0" err="1"/>
              <a:t>심볼릭</a:t>
            </a:r>
            <a:r>
              <a:rPr lang="ko-KR" altLang="en-US" dirty="0"/>
              <a:t> 링크는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392D20-EDD9-1B5F-6283-75897D4A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51" y="2276872"/>
            <a:ext cx="9995412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44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58D8F-2950-46B6-9FF1-DF431773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E3A33-319D-EECC-32FA-08E72444B9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심볼릭</a:t>
            </a:r>
            <a:r>
              <a:rPr lang="ko-KR" altLang="en-US" dirty="0"/>
              <a:t> 링크의 원본 파일이 삭제되면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B88D2E-06DD-8038-08D1-E8145A96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700808"/>
            <a:ext cx="853758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155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91D2E-3344-D21B-024C-525DE1CB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파일 복사</a:t>
            </a:r>
            <a:r>
              <a:rPr lang="en-US" altLang="ko-KR" dirty="0"/>
              <a:t>/</a:t>
            </a:r>
            <a:r>
              <a:rPr lang="ko-KR" altLang="en-US" dirty="0"/>
              <a:t>이동</a:t>
            </a:r>
            <a:r>
              <a:rPr lang="en-US" altLang="ko-KR" dirty="0"/>
              <a:t>/</a:t>
            </a:r>
            <a:r>
              <a:rPr lang="ko-KR" altLang="en-US" dirty="0"/>
              <a:t>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DD683-C3F9-20A8-FB71-C6B37560196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test.org </a:t>
            </a:r>
            <a:r>
              <a:rPr lang="ko-KR" altLang="en-US" dirty="0"/>
              <a:t>파일의 하드 링크로 </a:t>
            </a:r>
            <a:r>
              <a:rPr lang="en-US" altLang="ko-KR" dirty="0" err="1"/>
              <a:t>test.ln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test.org </a:t>
            </a:r>
            <a:r>
              <a:rPr lang="ko-KR" altLang="en-US" dirty="0"/>
              <a:t>파일의 하드 링크로 </a:t>
            </a:r>
            <a:r>
              <a:rPr lang="en-US" altLang="ko-KR" dirty="0"/>
              <a:t>test.ln2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test.org</a:t>
            </a:r>
            <a:r>
              <a:rPr lang="ko-KR" altLang="en-US" dirty="0"/>
              <a:t>와 </a:t>
            </a:r>
            <a:r>
              <a:rPr lang="en-US" altLang="ko-KR" dirty="0" err="1"/>
              <a:t>test.ln</a:t>
            </a:r>
            <a:r>
              <a:rPr lang="en-US" altLang="ko-KR" dirty="0"/>
              <a:t>, test.ln2</a:t>
            </a:r>
            <a:r>
              <a:rPr lang="ko-KR" altLang="en-US" dirty="0"/>
              <a:t>의 </a:t>
            </a:r>
            <a:r>
              <a:rPr lang="en-US" altLang="ko-KR" dirty="0" err="1"/>
              <a:t>inode</a:t>
            </a:r>
            <a:r>
              <a:rPr lang="en-US" altLang="ko-KR" dirty="0"/>
              <a:t> </a:t>
            </a:r>
            <a:r>
              <a:rPr lang="ko-KR" altLang="en-US" dirty="0"/>
              <a:t>번호가 </a:t>
            </a:r>
            <a:r>
              <a:rPr lang="ko-KR" altLang="en-US" dirty="0" err="1"/>
              <a:t>같은지</a:t>
            </a:r>
            <a:r>
              <a:rPr lang="ko-KR" altLang="en-US" dirty="0"/>
              <a:t> 확인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test.org</a:t>
            </a:r>
            <a:r>
              <a:rPr lang="ko-KR" altLang="en-US" dirty="0"/>
              <a:t>와 </a:t>
            </a:r>
            <a:r>
              <a:rPr lang="en-US" altLang="ko-KR" dirty="0" err="1"/>
              <a:t>test.ln</a:t>
            </a:r>
            <a:r>
              <a:rPr lang="en-US" altLang="ko-KR" dirty="0"/>
              <a:t>, test.ln2</a:t>
            </a:r>
            <a:r>
              <a:rPr lang="ko-KR" altLang="en-US" dirty="0"/>
              <a:t>의 하드 링크 개수를 확인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temp </a:t>
            </a:r>
            <a:r>
              <a:rPr lang="ko-KR" altLang="en-US" dirty="0"/>
              <a:t>디렉터리에 대한 </a:t>
            </a:r>
            <a:r>
              <a:rPr lang="ko-KR" altLang="en-US" dirty="0" err="1"/>
              <a:t>심볼릭</a:t>
            </a:r>
            <a:r>
              <a:rPr lang="ko-KR" altLang="en-US" dirty="0"/>
              <a:t> 링크로 </a:t>
            </a:r>
            <a:r>
              <a:rPr lang="en-US" altLang="ko-KR" dirty="0" err="1"/>
              <a:t>tmp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temp</a:t>
            </a:r>
            <a:r>
              <a:rPr lang="ko-KR" altLang="en-US" dirty="0"/>
              <a:t>와 </a:t>
            </a:r>
            <a:r>
              <a:rPr lang="en-US" altLang="ko-KR" dirty="0" err="1"/>
              <a:t>tmp</a:t>
            </a:r>
            <a:r>
              <a:rPr lang="en-US" altLang="ko-KR" dirty="0"/>
              <a:t> </a:t>
            </a:r>
            <a:r>
              <a:rPr lang="ko-KR" altLang="en-US" dirty="0"/>
              <a:t>디렉터리의 내용이 같다는 것을 확인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 err="1"/>
              <a:t>tmp</a:t>
            </a:r>
            <a:r>
              <a:rPr lang="en-US" altLang="ko-KR" dirty="0"/>
              <a:t> </a:t>
            </a:r>
            <a:r>
              <a:rPr lang="ko-KR" altLang="en-US" dirty="0"/>
              <a:t>디렉터리와 </a:t>
            </a:r>
            <a:r>
              <a:rPr lang="en-US" altLang="ko-KR" dirty="0" err="1"/>
              <a:t>test.ln</a:t>
            </a:r>
            <a:r>
              <a:rPr lang="en-US" altLang="ko-KR" dirty="0"/>
              <a:t>, test.ln2, test.org </a:t>
            </a:r>
            <a:r>
              <a:rPr lang="ko-KR" altLang="en-US" dirty="0"/>
              <a:t>파일을 모두 삭제</a:t>
            </a:r>
          </a:p>
        </p:txBody>
      </p:sp>
    </p:spTree>
    <p:extLst>
      <p:ext uri="{BB962C8B-B14F-4D97-AF65-F5344CB8AC3E}">
        <p14:creationId xmlns:p14="http://schemas.microsoft.com/office/powerpoint/2010/main" val="308150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12797-22B2-7D19-E1ED-7488F334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B0556B-ADAF-F109-0199-092522C01A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빈 파일 만들기</a:t>
            </a:r>
            <a:r>
              <a:rPr lang="en-US" altLang="ko-KR" dirty="0"/>
              <a:t>, </a:t>
            </a:r>
            <a:r>
              <a:rPr lang="ko-KR" altLang="en-US" dirty="0"/>
              <a:t>접근</a:t>
            </a:r>
            <a:r>
              <a:rPr lang="en-US" altLang="ko-KR" dirty="0"/>
              <a:t>/</a:t>
            </a:r>
            <a:r>
              <a:rPr lang="ko-KR" altLang="en-US" dirty="0"/>
              <a:t>수정 시간 변경하기</a:t>
            </a:r>
            <a:r>
              <a:rPr lang="en-US" altLang="ko-KR" dirty="0"/>
              <a:t>: touch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3EA1C-3EF1-2D35-2389-F413C7C6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28800"/>
            <a:ext cx="9867896" cy="29523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24E04F-D823-77DE-F19C-76A611EE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3670211"/>
            <a:ext cx="4824537" cy="11817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D15B4C-E2F6-A947-CC88-EDFB29B87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5" y="4581128"/>
            <a:ext cx="4752528" cy="2202161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0D396676-80AC-25E4-B7E0-D226794D1558}"/>
              </a:ext>
            </a:extLst>
          </p:cNvPr>
          <p:cNvSpPr/>
          <p:nvPr/>
        </p:nvSpPr>
        <p:spPr>
          <a:xfrm>
            <a:off x="8256240" y="5089436"/>
            <a:ext cx="2016224" cy="592772"/>
          </a:xfrm>
          <a:prstGeom prst="wedgeRoundRectCallout">
            <a:avLst>
              <a:gd name="adj1" fmla="val -15336"/>
              <a:gd name="adj2" fmla="val -7948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 빈 파일 생성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ACE4944-5A63-6471-4EF0-7EBFAE47B5AF}"/>
              </a:ext>
            </a:extLst>
          </p:cNvPr>
          <p:cNvSpPr/>
          <p:nvPr/>
        </p:nvSpPr>
        <p:spPr>
          <a:xfrm>
            <a:off x="6096000" y="5843606"/>
            <a:ext cx="2016224" cy="592772"/>
          </a:xfrm>
          <a:prstGeom prst="wedgeRoundRectCallout">
            <a:avLst>
              <a:gd name="adj1" fmla="val -62234"/>
              <a:gd name="adj2" fmla="val 1692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파일 수정 시간 수정</a:t>
            </a:r>
          </a:p>
        </p:txBody>
      </p:sp>
    </p:spTree>
    <p:extLst>
      <p:ext uri="{BB962C8B-B14F-4D97-AF65-F5344CB8AC3E}">
        <p14:creationId xmlns:p14="http://schemas.microsoft.com/office/powerpoint/2010/main" val="36117330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6B16E-EF28-A74E-424C-B9164325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972AF-D472-040F-F63E-5A5013DE68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-t </a:t>
            </a:r>
            <a:r>
              <a:rPr lang="ko-KR" altLang="en-US" dirty="0"/>
              <a:t>옵션을 사용하면 변경할 시간을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5BD903-0387-C411-28B4-A28B4582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1" y="1708531"/>
            <a:ext cx="3771945" cy="3736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3DB019-B0CA-57B3-AA53-972A1AE05B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21"/>
          <a:stretch/>
        </p:blipFill>
        <p:spPr>
          <a:xfrm>
            <a:off x="4511158" y="2060847"/>
            <a:ext cx="4773680" cy="1184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0DA7B2-8ED6-FE35-47D8-9947A882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158" y="3370296"/>
            <a:ext cx="7426446" cy="23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016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7F186-72C6-A500-FEC1-3BCDC7CF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902A5C-7885-B803-D0C5-045717B50C7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97545" y="1052736"/>
            <a:ext cx="11161945" cy="5518344"/>
          </a:xfrm>
        </p:spPr>
        <p:txBody>
          <a:bodyPr/>
          <a:lstStyle/>
          <a:p>
            <a:r>
              <a:rPr lang="ko-KR" altLang="en-US" dirty="0"/>
              <a:t>파일 내용 검색하기</a:t>
            </a:r>
            <a:r>
              <a:rPr lang="en-US" altLang="ko-KR" dirty="0"/>
              <a:t>: grep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C14166-810E-25FB-B99A-4E8198A5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37" y="1673884"/>
            <a:ext cx="4707501" cy="35553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864B5C-832C-45F6-9D2A-FABF9D47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725838"/>
            <a:ext cx="6648844" cy="11270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7D14E7-774B-949B-85CC-E8DF04E7F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325" y="3182486"/>
            <a:ext cx="6420441" cy="103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870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69BAC-AB1F-58B0-A920-B1DBDB50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82EDE-DEA7-9DDF-4ED2-25175E52C9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찾기</a:t>
            </a:r>
            <a:r>
              <a:rPr lang="en-US" altLang="ko-KR" dirty="0"/>
              <a:t>: find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BD4F13-29C4-F14D-B719-403B5333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28800"/>
            <a:ext cx="913265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13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2BE64-914A-EC57-4489-FB7FD978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540724-B191-EBC7-C62F-1CCED0169B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usr</a:t>
            </a:r>
            <a:r>
              <a:rPr lang="en-US" altLang="ko-KR" dirty="0"/>
              <a:t>/bin </a:t>
            </a:r>
            <a:r>
              <a:rPr lang="ko-KR" altLang="en-US" dirty="0"/>
              <a:t>디렉터리에서 </a:t>
            </a:r>
            <a:r>
              <a:rPr lang="en-US" altLang="ko-KR" dirty="0"/>
              <a:t>ls </a:t>
            </a:r>
            <a:r>
              <a:rPr lang="ko-KR" altLang="en-US" dirty="0"/>
              <a:t>파일의 위치를 찾기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-user </a:t>
            </a:r>
            <a:r>
              <a:rPr lang="ko-KR" altLang="en-US" dirty="0"/>
              <a:t>옵션을 사용 하여 특정 사용자 계정이 소유자인 파일을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89CB4-326B-89AD-5B54-DD325DFB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79" y="1628800"/>
            <a:ext cx="6590173" cy="9361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FE82ED-F6F4-5374-0740-FDA9504F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79" y="3394914"/>
            <a:ext cx="7128793" cy="33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64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8071F-6431-C385-B22F-E14BBC7D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90C3B4-1911-96A8-6683-5ADBF32728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find </a:t>
            </a:r>
            <a:r>
              <a:rPr lang="ko-KR" altLang="en-US" dirty="0"/>
              <a:t>명령으로 검색한 모든 파일을 대상으로 동일한 작업을 수행하려면 </a:t>
            </a:r>
            <a:r>
              <a:rPr lang="en-US" altLang="ko-KR" dirty="0"/>
              <a:t>-exec</a:t>
            </a:r>
            <a:r>
              <a:rPr lang="ko-KR" altLang="en-US" dirty="0"/>
              <a:t>나 </a:t>
            </a:r>
            <a:r>
              <a:rPr lang="en-US" altLang="ko-KR" dirty="0"/>
              <a:t>-ok </a:t>
            </a:r>
            <a:r>
              <a:rPr lang="ko-KR" altLang="en-US" dirty="0"/>
              <a:t>옵션 사용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587EE-AB11-28A3-326E-E5E8C54F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988839"/>
            <a:ext cx="9217024" cy="426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469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A78C7-408D-2DBD-2EFD-423E2A21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D603C-8DAF-2107-6A15-546A5C124F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명령의 위치 찾기</a:t>
            </a:r>
            <a:r>
              <a:rPr lang="en-US" altLang="ko-KR" dirty="0"/>
              <a:t>: </a:t>
            </a:r>
            <a:r>
              <a:rPr lang="en-US" altLang="ko-KR" dirty="0" err="1"/>
              <a:t>whereis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177BC-E173-4F73-9F4C-314E1BE7C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5" y="1628800"/>
            <a:ext cx="8287214" cy="3384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446B3A-3FE2-1BF7-CF2D-E59E85EE1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5194312"/>
            <a:ext cx="6596526" cy="10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4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B7E86-E89E-E285-86DA-9E67C544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D80CB-397A-7DD6-9E52-B1BCF118B0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리눅스의 특징과 구조</a:t>
            </a:r>
            <a:endParaRPr lang="en-US" altLang="ko-KR" dirty="0"/>
          </a:p>
          <a:p>
            <a:pPr lvl="1"/>
            <a:r>
              <a:rPr lang="ko-KR" altLang="en-US" dirty="0"/>
              <a:t>리눅스는 공개 소프트웨어이며 무료로 사용할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유닉스와 완벽한 호환성을 유지한다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서버용 운영체제로 많이 사용된다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편리한 </a:t>
            </a:r>
            <a:r>
              <a:rPr lang="en-US" altLang="ko-KR" dirty="0"/>
              <a:t>GUI </a:t>
            </a:r>
            <a:r>
              <a:rPr lang="ko-KR" altLang="en-US" dirty="0"/>
              <a:t>환경을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텍스트, 콤팩트디스크이(가) 표시된 사진&#10;&#10;자동 생성된 설명">
            <a:extLst>
              <a:ext uri="{FF2B5EF4-FFF2-40B4-BE49-F238E27FC236}">
                <a16:creationId xmlns:a16="http://schemas.microsoft.com/office/drawing/2014/main" id="{855CBB61-15EA-522B-4AEB-49380BD08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6"/>
          <a:stretch/>
        </p:blipFill>
        <p:spPr>
          <a:xfrm>
            <a:off x="5159896" y="2492896"/>
            <a:ext cx="568084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4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3B274-5700-98A2-27F4-3FF7F7B3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A957E-3B5A-959B-F5D7-7587B4648E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명령의 위치 찾기</a:t>
            </a:r>
            <a:r>
              <a:rPr lang="en-US" altLang="ko-KR" dirty="0"/>
              <a:t>: which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1886D2-9C70-E237-7DC5-92D948309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5" y="1700808"/>
            <a:ext cx="7769101" cy="2376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5C44F6-CF2C-3367-838B-19F04AE7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6" y="4440081"/>
            <a:ext cx="7366818" cy="151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85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7D286-F693-3F13-E916-D5F2E34B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grep, find </a:t>
            </a:r>
            <a:r>
              <a:rPr lang="ko-KR" altLang="en-US" dirty="0"/>
              <a:t>명령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A3366-933C-FE44-FB33-AE474977F9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grep </a:t>
            </a:r>
            <a:r>
              <a:rPr lang="ko-KR" altLang="en-US" dirty="0"/>
              <a:t>명령으로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/>
              <a:t>파일에서 문자열 ‘</a:t>
            </a:r>
            <a:r>
              <a:rPr lang="en-US" altLang="ko-KR" dirty="0"/>
              <a:t>NETBIOS’</a:t>
            </a:r>
            <a:r>
              <a:rPr lang="ko-KR" altLang="en-US" dirty="0"/>
              <a:t>가 있는 행을 찾아 행 번호와 함께 출력하기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find </a:t>
            </a:r>
            <a:r>
              <a:rPr lang="ko-KR" altLang="en-US" dirty="0"/>
              <a:t>명령으로 홈 디렉터리에서 파일명이 </a:t>
            </a:r>
            <a:r>
              <a:rPr lang="en-US" altLang="ko-KR" dirty="0"/>
              <a:t>data1.cp</a:t>
            </a:r>
            <a:r>
              <a:rPr lang="ko-KR" altLang="en-US" dirty="0"/>
              <a:t>인 파일이 있는지 검색하기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find </a:t>
            </a:r>
            <a:r>
              <a:rPr lang="ko-KR" altLang="en-US" dirty="0"/>
              <a:t>명령으로 홈 디렉터리에서 파일명이 </a:t>
            </a:r>
            <a:r>
              <a:rPr lang="en-US" altLang="ko-KR" dirty="0"/>
              <a:t>data1.cp</a:t>
            </a:r>
            <a:r>
              <a:rPr lang="ko-KR" altLang="en-US" dirty="0"/>
              <a:t>인 파일을 찾아 </a:t>
            </a:r>
            <a:r>
              <a:rPr lang="en-US" altLang="ko-KR" dirty="0"/>
              <a:t>temp </a:t>
            </a:r>
            <a:r>
              <a:rPr lang="ko-KR" altLang="en-US" dirty="0"/>
              <a:t>디렉터리로 이동하기</a:t>
            </a:r>
          </a:p>
        </p:txBody>
      </p:sp>
    </p:spTree>
    <p:extLst>
      <p:ext uri="{BB962C8B-B14F-4D97-AF65-F5344CB8AC3E}">
        <p14:creationId xmlns:p14="http://schemas.microsoft.com/office/powerpoint/2010/main" val="33968414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2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실습환경 구축</a:t>
            </a:r>
          </a:p>
        </p:txBody>
      </p:sp>
    </p:spTree>
    <p:extLst>
      <p:ext uri="{BB962C8B-B14F-4D97-AF65-F5344CB8AC3E}">
        <p14:creationId xmlns:p14="http://schemas.microsoft.com/office/powerpoint/2010/main" val="428279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EF871-070F-17BB-88F7-9B2393C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5DE82-C710-BBE3-2F93-6DBAF868BE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가상머신</a:t>
            </a:r>
            <a:endParaRPr lang="en-US" altLang="ko-KR" dirty="0"/>
          </a:p>
          <a:p>
            <a:pPr lvl="1"/>
            <a:r>
              <a:rPr lang="ko-KR" altLang="en-US" dirty="0"/>
              <a:t>가상머신은 </a:t>
            </a:r>
            <a:r>
              <a:rPr lang="en-US" altLang="ko-KR" dirty="0"/>
              <a:t>PC</a:t>
            </a:r>
            <a:r>
              <a:rPr lang="ko-KR" altLang="en-US" dirty="0"/>
              <a:t>에 설치된 운영체제</a:t>
            </a:r>
            <a:r>
              <a:rPr lang="en-US" altLang="ko-KR" dirty="0"/>
              <a:t>(</a:t>
            </a:r>
            <a:r>
              <a:rPr lang="ko-KR" altLang="en-US" dirty="0"/>
              <a:t>호스트 </a:t>
            </a:r>
            <a:r>
              <a:rPr lang="en-US" altLang="ko-KR" dirty="0"/>
              <a:t>OS)</a:t>
            </a:r>
            <a:r>
              <a:rPr lang="ko-KR" altLang="en-US" dirty="0"/>
              <a:t>에 가상의 머신</a:t>
            </a:r>
            <a:r>
              <a:rPr lang="en-US" altLang="ko-KR" dirty="0"/>
              <a:t>(</a:t>
            </a:r>
            <a:r>
              <a:rPr lang="ko-KR" altLang="en-US" dirty="0"/>
              <a:t>시스템</a:t>
            </a:r>
            <a:r>
              <a:rPr lang="en-US" altLang="ko-KR" dirty="0"/>
              <a:t>)</a:t>
            </a:r>
            <a:r>
              <a:rPr lang="ko-KR" altLang="en-US" dirty="0"/>
              <a:t>을 생성한 후 여기에 다른 운영체제</a:t>
            </a:r>
            <a:r>
              <a:rPr lang="en-US" altLang="ko-KR" dirty="0"/>
              <a:t>(</a:t>
            </a:r>
            <a:r>
              <a:rPr lang="ko-KR" altLang="en-US" dirty="0"/>
              <a:t>게스트 </a:t>
            </a:r>
            <a:r>
              <a:rPr lang="en-US" altLang="ko-KR" dirty="0"/>
              <a:t>OS)</a:t>
            </a:r>
            <a:r>
              <a:rPr lang="ko-KR" altLang="en-US" dirty="0"/>
              <a:t>를 설치할 수 있도록 해주는 응용 프로그램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430F5-D84C-270E-9D5F-8DBB920AA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3"/>
          <a:stretch/>
        </p:blipFill>
        <p:spPr>
          <a:xfrm>
            <a:off x="1055440" y="2852936"/>
            <a:ext cx="9649072" cy="258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6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5D9B6-ECD8-81B2-177A-AAB523D7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BF75D-FB2F-7F67-71BC-2DCC9670AE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가상머신 설치</a:t>
            </a:r>
            <a:endParaRPr lang="en-US" altLang="ko-KR" dirty="0"/>
          </a:p>
          <a:p>
            <a:pPr lvl="1"/>
            <a:r>
              <a:rPr lang="ko-KR" altLang="en-US" dirty="0"/>
              <a:t>가상머신 다운로드</a:t>
            </a:r>
            <a:r>
              <a:rPr lang="en-US" altLang="ko-KR" dirty="0"/>
              <a:t>:  www.vmware.com/kr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C97D69-DBB1-40EF-8F5A-60BA47A2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132856"/>
            <a:ext cx="9937104" cy="40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8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en-US" altLang="ko-KR" dirty="0"/>
              <a:t>VMware Workstation Player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en-US" altLang="ko-KR" dirty="0"/>
              <a:t>Create a New Virtual Machine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설치방법 선택</a:t>
            </a:r>
            <a:endParaRPr lang="en-US" altLang="ko-KR" dirty="0"/>
          </a:p>
          <a:p>
            <a:pPr lvl="2"/>
            <a:r>
              <a:rPr lang="ko-KR" altLang="en-US" dirty="0"/>
              <a:t>운영체제 설치는 나중에 하고 일단 빈 하드디스크만 생성</a:t>
            </a:r>
            <a:endParaRPr lang="en-US" altLang="ko-KR" dirty="0"/>
          </a:p>
          <a:p>
            <a:pPr lvl="2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종류 선택</a:t>
            </a:r>
            <a:r>
              <a:rPr lang="en-US" altLang="ko-KR" dirty="0"/>
              <a:t>: Linux</a:t>
            </a:r>
          </a:p>
          <a:p>
            <a:pPr lvl="1"/>
            <a:r>
              <a:rPr lang="ko-KR" altLang="en-US" dirty="0"/>
              <a:t>가상머신 이름과 디스크 파일 위치 지정</a:t>
            </a:r>
            <a:endParaRPr lang="en-US" altLang="ko-KR" dirty="0"/>
          </a:p>
          <a:p>
            <a:pPr lvl="1"/>
            <a:r>
              <a:rPr lang="ko-KR" altLang="en-US" dirty="0"/>
              <a:t>디스크 파일의 크기와 저장방식 지정</a:t>
            </a:r>
            <a:endParaRPr lang="en-US" altLang="ko-KR" dirty="0"/>
          </a:p>
          <a:p>
            <a:pPr lvl="2"/>
            <a:r>
              <a:rPr lang="ko-KR" altLang="en-US" dirty="0"/>
              <a:t>디스크 용량</a:t>
            </a:r>
            <a:r>
              <a:rPr lang="en-US" altLang="ko-KR" dirty="0"/>
              <a:t>: 20GB</a:t>
            </a:r>
          </a:p>
          <a:p>
            <a:pPr lvl="2"/>
            <a:r>
              <a:rPr lang="ko-KR" altLang="en-US" dirty="0"/>
              <a:t>저장방식</a:t>
            </a:r>
            <a:r>
              <a:rPr lang="en-US" altLang="ko-KR" dirty="0"/>
              <a:t>: Split virtual disk into multiple files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9DE3BA-D2DD-4C52-8B96-FDB478FD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1670666"/>
            <a:ext cx="3815011" cy="40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en-US" altLang="ko-KR" dirty="0"/>
              <a:t>VMware Workstation Player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en-US" altLang="ko-KR" dirty="0"/>
              <a:t>Create a New Virtual Machine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설치방법 선택</a:t>
            </a:r>
            <a:endParaRPr lang="en-US" altLang="ko-KR" dirty="0"/>
          </a:p>
          <a:p>
            <a:pPr lvl="2"/>
            <a:r>
              <a:rPr lang="ko-KR" altLang="en-US" dirty="0"/>
              <a:t>운영체제 설치는 나중에 하고 일단 빈 하드디스크만 생성</a:t>
            </a:r>
            <a:endParaRPr lang="en-US" altLang="ko-KR" dirty="0"/>
          </a:p>
          <a:p>
            <a:pPr lvl="2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종류 선택</a:t>
            </a:r>
            <a:r>
              <a:rPr lang="en-US" altLang="ko-KR" dirty="0"/>
              <a:t>: Linux</a:t>
            </a:r>
          </a:p>
          <a:p>
            <a:pPr lvl="1"/>
            <a:r>
              <a:rPr lang="ko-KR" altLang="en-US" dirty="0"/>
              <a:t>가상머신 이름과 디스크 파일 위치 지정</a:t>
            </a:r>
            <a:endParaRPr lang="en-US" altLang="ko-KR" dirty="0"/>
          </a:p>
          <a:p>
            <a:pPr lvl="1"/>
            <a:r>
              <a:rPr lang="ko-KR" altLang="en-US" dirty="0"/>
              <a:t>디스크 파일의 크기와 저장방식 지정</a:t>
            </a:r>
            <a:endParaRPr lang="en-US" altLang="ko-KR" dirty="0"/>
          </a:p>
          <a:p>
            <a:pPr lvl="2"/>
            <a:r>
              <a:rPr lang="ko-KR" altLang="en-US" dirty="0"/>
              <a:t>디스크 용량</a:t>
            </a:r>
            <a:r>
              <a:rPr lang="en-US" altLang="ko-KR" dirty="0"/>
              <a:t>: 20GB</a:t>
            </a:r>
          </a:p>
          <a:p>
            <a:pPr lvl="2"/>
            <a:r>
              <a:rPr lang="ko-KR" altLang="en-US" dirty="0"/>
              <a:t>저장방식</a:t>
            </a:r>
            <a:r>
              <a:rPr lang="en-US" altLang="ko-KR" dirty="0"/>
              <a:t>: Split virtual disk into multiple files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3A1E06-AA03-4D97-B25A-BE4AA921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1556792"/>
            <a:ext cx="4524210" cy="45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4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en-US" altLang="ko-KR" dirty="0"/>
              <a:t>VMware Workstation Player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en-US" altLang="ko-KR" dirty="0"/>
              <a:t>Create a New Virtual Machine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설치방법 선택</a:t>
            </a:r>
            <a:endParaRPr lang="en-US" altLang="ko-KR" dirty="0"/>
          </a:p>
          <a:p>
            <a:pPr lvl="2"/>
            <a:r>
              <a:rPr lang="ko-KR" altLang="en-US" dirty="0"/>
              <a:t>운영체제 설치는 나중에 하고 일단 빈 하드디스크만 생성</a:t>
            </a:r>
            <a:endParaRPr lang="en-US" altLang="ko-KR" dirty="0"/>
          </a:p>
          <a:p>
            <a:pPr lvl="2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종류 선택</a:t>
            </a:r>
            <a:r>
              <a:rPr lang="en-US" altLang="ko-KR" dirty="0"/>
              <a:t>: Linux</a:t>
            </a:r>
          </a:p>
          <a:p>
            <a:pPr lvl="1"/>
            <a:r>
              <a:rPr lang="ko-KR" altLang="en-US" dirty="0"/>
              <a:t>가상머신 이름과 디스크 파일 위치 지정</a:t>
            </a:r>
            <a:endParaRPr lang="en-US" altLang="ko-KR" dirty="0"/>
          </a:p>
          <a:p>
            <a:pPr lvl="1"/>
            <a:r>
              <a:rPr lang="ko-KR" altLang="en-US" dirty="0"/>
              <a:t>디스크 파일의 크기와 저장방식 지정</a:t>
            </a:r>
            <a:endParaRPr lang="en-US" altLang="ko-KR" dirty="0"/>
          </a:p>
          <a:p>
            <a:pPr lvl="2"/>
            <a:r>
              <a:rPr lang="ko-KR" altLang="en-US" dirty="0"/>
              <a:t>디스크 용량</a:t>
            </a:r>
            <a:r>
              <a:rPr lang="en-US" altLang="ko-KR" dirty="0"/>
              <a:t>: 20GB</a:t>
            </a:r>
          </a:p>
          <a:p>
            <a:pPr lvl="2"/>
            <a:r>
              <a:rPr lang="ko-KR" altLang="en-US" dirty="0"/>
              <a:t>저장방식</a:t>
            </a:r>
            <a:r>
              <a:rPr lang="en-US" altLang="ko-KR" dirty="0"/>
              <a:t>: Split virtual disk into multiple files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48CFE3-9518-44A1-9105-02D93CEE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9" y="1352155"/>
            <a:ext cx="4536504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en-US" altLang="ko-KR" dirty="0"/>
              <a:t>VMware Workstation Player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en-US" altLang="ko-KR" dirty="0"/>
              <a:t>Create a New Virtual Machine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설치방법 선택</a:t>
            </a:r>
            <a:endParaRPr lang="en-US" altLang="ko-KR" dirty="0"/>
          </a:p>
          <a:p>
            <a:pPr lvl="2"/>
            <a:r>
              <a:rPr lang="ko-KR" altLang="en-US" dirty="0"/>
              <a:t>운영체제 설치는 나중에 하고 일단 빈 하드디스크만 생성</a:t>
            </a:r>
            <a:endParaRPr lang="en-US" altLang="ko-KR" dirty="0"/>
          </a:p>
          <a:p>
            <a:pPr lvl="2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종류 선택</a:t>
            </a:r>
            <a:r>
              <a:rPr lang="en-US" altLang="ko-KR" dirty="0"/>
              <a:t>: Linux</a:t>
            </a:r>
          </a:p>
          <a:p>
            <a:pPr lvl="1"/>
            <a:r>
              <a:rPr lang="ko-KR" altLang="en-US" dirty="0"/>
              <a:t>가상머신 이름과 디스크 파일 위치 지정</a:t>
            </a:r>
            <a:endParaRPr lang="en-US" altLang="ko-KR" dirty="0"/>
          </a:p>
          <a:p>
            <a:pPr lvl="1"/>
            <a:r>
              <a:rPr lang="ko-KR" altLang="en-US" dirty="0"/>
              <a:t>디스크 파일의 크기와 저장방식 지정</a:t>
            </a:r>
            <a:endParaRPr lang="en-US" altLang="ko-KR" dirty="0"/>
          </a:p>
          <a:p>
            <a:pPr lvl="2"/>
            <a:r>
              <a:rPr lang="ko-KR" altLang="en-US" dirty="0"/>
              <a:t>디스크 용량</a:t>
            </a:r>
            <a:r>
              <a:rPr lang="en-US" altLang="ko-KR"/>
              <a:t>: 50GB</a:t>
            </a:r>
            <a:endParaRPr lang="en-US" altLang="ko-KR" dirty="0"/>
          </a:p>
          <a:p>
            <a:pPr lvl="2"/>
            <a:r>
              <a:rPr lang="ko-KR" altLang="en-US" dirty="0"/>
              <a:t>저장방식</a:t>
            </a:r>
            <a:r>
              <a:rPr lang="en-US" altLang="ko-KR" dirty="0"/>
              <a:t>: Split virtual disk into multiple files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41F23-1CE2-446E-B407-17937BA3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268760"/>
            <a:ext cx="47148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en-US" altLang="ko-KR" dirty="0"/>
              <a:t>VMware Workstation Player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en-US" altLang="ko-KR" dirty="0"/>
              <a:t>Create a New Virtual Machine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설치방법 선택</a:t>
            </a:r>
            <a:endParaRPr lang="en-US" altLang="ko-KR" dirty="0"/>
          </a:p>
          <a:p>
            <a:pPr lvl="2"/>
            <a:r>
              <a:rPr lang="ko-KR" altLang="en-US" dirty="0"/>
              <a:t>운영체제 설치는 나중에 하고 일단 빈 하드디스크만 생성</a:t>
            </a:r>
            <a:endParaRPr lang="en-US" altLang="ko-KR" dirty="0"/>
          </a:p>
          <a:p>
            <a:pPr lvl="2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종류 선택</a:t>
            </a:r>
            <a:r>
              <a:rPr lang="en-US" altLang="ko-KR" dirty="0"/>
              <a:t>: Linux</a:t>
            </a:r>
          </a:p>
          <a:p>
            <a:pPr lvl="1"/>
            <a:r>
              <a:rPr lang="ko-KR" altLang="en-US" dirty="0"/>
              <a:t>가상머신 이름과 디스크 파일 위치 지정</a:t>
            </a:r>
            <a:endParaRPr lang="en-US" altLang="ko-KR" dirty="0"/>
          </a:p>
          <a:p>
            <a:pPr lvl="1"/>
            <a:r>
              <a:rPr lang="ko-KR" altLang="en-US" dirty="0"/>
              <a:t>디스크 파일의 크기와 저장방식 지정</a:t>
            </a:r>
            <a:endParaRPr lang="en-US" altLang="ko-KR" dirty="0"/>
          </a:p>
          <a:p>
            <a:pPr lvl="2"/>
            <a:r>
              <a:rPr lang="ko-KR" altLang="en-US" dirty="0"/>
              <a:t>디스크 용량</a:t>
            </a:r>
            <a:r>
              <a:rPr lang="en-US" altLang="ko-KR"/>
              <a:t>: 50GB</a:t>
            </a:r>
            <a:endParaRPr lang="en-US" altLang="ko-KR" dirty="0"/>
          </a:p>
          <a:p>
            <a:pPr lvl="2"/>
            <a:r>
              <a:rPr lang="ko-KR" altLang="en-US" dirty="0"/>
              <a:t>저장방식</a:t>
            </a:r>
            <a:r>
              <a:rPr lang="en-US" altLang="ko-KR" dirty="0"/>
              <a:t>: Split virtual disk into multiple files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2B0D06-BD38-4EDF-A8E5-F1E89ECE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1196752"/>
            <a:ext cx="46958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00 </a:t>
            </a:r>
            <a:r>
              <a:rPr lang="ko-KR" altLang="en-US" dirty="0"/>
              <a:t>개요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리눅스 기초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리눅스 실습 환경 구축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리눅스 윈도 기본 사용법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04 </a:t>
            </a:r>
            <a:r>
              <a:rPr lang="ko-KR" altLang="en-US" dirty="0"/>
              <a:t>리눅스 명령 사용법</a:t>
            </a:r>
          </a:p>
        </p:txBody>
      </p:sp>
    </p:spTree>
    <p:extLst>
      <p:ext uri="{BB962C8B-B14F-4D97-AF65-F5344CB8AC3E}">
        <p14:creationId xmlns:p14="http://schemas.microsoft.com/office/powerpoint/2010/main" val="394204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en-US" altLang="ko-KR" dirty="0"/>
              <a:t>VMware Workstation Player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r>
              <a:rPr lang="en-US" altLang="ko-KR" dirty="0"/>
              <a:t>Create a New Virtual Machine</a:t>
            </a:r>
            <a:r>
              <a:rPr lang="ko-KR" altLang="en-US" dirty="0"/>
              <a:t> 선택</a:t>
            </a:r>
            <a:endParaRPr lang="en-US" altLang="ko-KR" dirty="0"/>
          </a:p>
          <a:p>
            <a:pPr lvl="1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설치방법 선택</a:t>
            </a:r>
            <a:endParaRPr lang="en-US" altLang="ko-KR" dirty="0"/>
          </a:p>
          <a:p>
            <a:pPr lvl="2"/>
            <a:r>
              <a:rPr lang="ko-KR" altLang="en-US" dirty="0"/>
              <a:t>운영체제 설치는 나중에 하고 일단 빈 하드디스크만 생성</a:t>
            </a:r>
            <a:endParaRPr lang="en-US" altLang="ko-KR" dirty="0"/>
          </a:p>
          <a:p>
            <a:pPr lvl="2"/>
            <a:r>
              <a:rPr lang="ko-KR" altLang="en-US" dirty="0"/>
              <a:t>게스트</a:t>
            </a:r>
            <a:r>
              <a:rPr lang="en-US" altLang="ko-KR" dirty="0"/>
              <a:t>OS </a:t>
            </a:r>
            <a:r>
              <a:rPr lang="ko-KR" altLang="en-US" dirty="0"/>
              <a:t>종류 선택</a:t>
            </a:r>
            <a:r>
              <a:rPr lang="en-US" altLang="ko-KR" dirty="0"/>
              <a:t>: Linux</a:t>
            </a:r>
          </a:p>
          <a:p>
            <a:pPr lvl="1"/>
            <a:r>
              <a:rPr lang="ko-KR" altLang="en-US" dirty="0"/>
              <a:t>가상머신 이름과 디스크 파일 위치 지정</a:t>
            </a:r>
            <a:endParaRPr lang="en-US" altLang="ko-KR" dirty="0"/>
          </a:p>
          <a:p>
            <a:pPr lvl="1"/>
            <a:r>
              <a:rPr lang="ko-KR" altLang="en-US" dirty="0"/>
              <a:t>디스크 파일의 크기와 저장방식 지정</a:t>
            </a:r>
            <a:endParaRPr lang="en-US" altLang="ko-KR" dirty="0"/>
          </a:p>
          <a:p>
            <a:pPr lvl="2"/>
            <a:r>
              <a:rPr lang="ko-KR" altLang="en-US" dirty="0"/>
              <a:t>디스크 용량</a:t>
            </a:r>
            <a:r>
              <a:rPr lang="en-US" altLang="ko-KR"/>
              <a:t>: 50GB</a:t>
            </a:r>
            <a:endParaRPr lang="en-US" altLang="ko-KR" dirty="0"/>
          </a:p>
          <a:p>
            <a:pPr lvl="2"/>
            <a:r>
              <a:rPr lang="ko-KR" altLang="en-US" dirty="0"/>
              <a:t>저장방식</a:t>
            </a:r>
            <a:r>
              <a:rPr lang="en-US" altLang="ko-KR" dirty="0"/>
              <a:t>: Split virtual disk into multiple files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593765-8AAD-465E-AC8B-F5FC86892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136" y="1196752"/>
            <a:ext cx="46101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1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413599" cy="5446336"/>
          </a:xfrm>
        </p:spPr>
        <p:txBody>
          <a:bodyPr/>
          <a:lstStyle/>
          <a:p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en-US" altLang="ko-KR" dirty="0"/>
              <a:t>Edit virtual machine settings</a:t>
            </a:r>
          </a:p>
          <a:p>
            <a:pPr lvl="1"/>
            <a:r>
              <a:rPr lang="en-US" altLang="ko-KR" dirty="0"/>
              <a:t>CPU </a:t>
            </a:r>
            <a:r>
              <a:rPr lang="ko-KR" altLang="en-US" dirty="0"/>
              <a:t>가상화 설정</a:t>
            </a:r>
            <a:endParaRPr lang="en-US" altLang="ko-KR" dirty="0"/>
          </a:p>
          <a:p>
            <a:pPr lvl="1"/>
            <a:r>
              <a:rPr lang="en-US" altLang="ko-KR" dirty="0"/>
              <a:t>CD/DVD =&gt; ISO </a:t>
            </a:r>
            <a:r>
              <a:rPr lang="ko-KR" altLang="en-US" dirty="0"/>
              <a:t>경로 설정 추가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확인 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9BF4A4-D560-4C35-9E57-220935D8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1389908"/>
            <a:ext cx="576064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413599" cy="5446336"/>
          </a:xfrm>
        </p:spPr>
        <p:txBody>
          <a:bodyPr/>
          <a:lstStyle/>
          <a:p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en-US" altLang="ko-KR" dirty="0"/>
              <a:t>Edit virtual machine settings</a:t>
            </a:r>
          </a:p>
          <a:p>
            <a:pPr lvl="1"/>
            <a:r>
              <a:rPr lang="en-US" altLang="ko-KR" dirty="0"/>
              <a:t>CPU </a:t>
            </a:r>
            <a:r>
              <a:rPr lang="ko-KR" altLang="en-US" dirty="0"/>
              <a:t>가상화 설정</a:t>
            </a:r>
            <a:endParaRPr lang="en-US" altLang="ko-KR" dirty="0"/>
          </a:p>
          <a:p>
            <a:pPr lvl="1"/>
            <a:r>
              <a:rPr lang="en-US" altLang="ko-KR" dirty="0"/>
              <a:t>CD/DVD =&gt; ISO </a:t>
            </a:r>
            <a:r>
              <a:rPr lang="ko-KR" altLang="en-US" dirty="0"/>
              <a:t>경로 설정 추가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확인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5E941C-B469-4C6E-BD37-CC1CAFBD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268760"/>
            <a:ext cx="5688633" cy="489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2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413599" cy="5446336"/>
          </a:xfrm>
        </p:spPr>
        <p:txBody>
          <a:bodyPr/>
          <a:lstStyle/>
          <a:p>
            <a:r>
              <a:rPr lang="ko-KR" altLang="en-US" dirty="0"/>
              <a:t>가상머신 생성</a:t>
            </a:r>
            <a:endParaRPr lang="en-US" altLang="ko-KR" dirty="0"/>
          </a:p>
          <a:p>
            <a:pPr lvl="1"/>
            <a:r>
              <a:rPr lang="en-US" altLang="ko-KR" dirty="0"/>
              <a:t>Edit virtual machine settings</a:t>
            </a:r>
          </a:p>
          <a:p>
            <a:pPr lvl="1"/>
            <a:r>
              <a:rPr lang="en-US" altLang="ko-KR" dirty="0"/>
              <a:t>CPU </a:t>
            </a:r>
            <a:r>
              <a:rPr lang="ko-KR" altLang="en-US" dirty="0"/>
              <a:t>가상화 설정</a:t>
            </a:r>
            <a:endParaRPr lang="en-US" altLang="ko-KR" dirty="0"/>
          </a:p>
          <a:p>
            <a:pPr lvl="1"/>
            <a:r>
              <a:rPr lang="en-US" altLang="ko-KR" dirty="0"/>
              <a:t>CD/DVD =&gt; ISO </a:t>
            </a:r>
            <a:r>
              <a:rPr lang="ko-KR" altLang="en-US" dirty="0"/>
              <a:t>경로 설정 추가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확인 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193464-86A8-43C1-B0D1-4D69667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192" y="1259584"/>
            <a:ext cx="5413599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413599" cy="5446336"/>
          </a:xfrm>
        </p:spPr>
        <p:txBody>
          <a:bodyPr/>
          <a:lstStyle/>
          <a:p>
            <a:r>
              <a:rPr lang="ko-KR" altLang="en-US" dirty="0"/>
              <a:t>우분투 설치</a:t>
            </a:r>
            <a:endParaRPr lang="en-US" altLang="ko-KR" dirty="0"/>
          </a:p>
          <a:p>
            <a:pPr lvl="1"/>
            <a:r>
              <a:rPr lang="ko-KR" altLang="en-US" dirty="0"/>
              <a:t>설치 단계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설치과정에서 사용할 언어와 방법 선택</a:t>
            </a:r>
            <a:endParaRPr lang="en-US" altLang="ko-KR" dirty="0">
              <a:solidFill>
                <a:srgbClr val="FF0000"/>
              </a:solidFill>
            </a:endParaRPr>
          </a:p>
          <a:p>
            <a:pPr marL="447675" lvl="2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   : </a:t>
            </a:r>
            <a:r>
              <a:rPr lang="ko-KR" altLang="en-US" dirty="0">
                <a:solidFill>
                  <a:srgbClr val="FF0000"/>
                </a:solidFill>
              </a:rPr>
              <a:t>한국어</a:t>
            </a:r>
            <a:r>
              <a:rPr lang="en-US" altLang="ko-KR" dirty="0">
                <a:solidFill>
                  <a:srgbClr val="FF0000"/>
                </a:solidFill>
              </a:rPr>
              <a:t>, Ubuntu </a:t>
            </a:r>
            <a:r>
              <a:rPr lang="ko-KR" altLang="en-US" dirty="0">
                <a:solidFill>
                  <a:srgbClr val="FF0000"/>
                </a:solidFill>
              </a:rPr>
              <a:t>설치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E2865A-583A-4261-9CE3-5433DF5FA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7" y="1048785"/>
            <a:ext cx="5365997" cy="518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413599" cy="5446336"/>
          </a:xfrm>
        </p:spPr>
        <p:txBody>
          <a:bodyPr/>
          <a:lstStyle/>
          <a:p>
            <a:r>
              <a:rPr lang="ko-KR" altLang="en-US" dirty="0"/>
              <a:t>우분투 설치</a:t>
            </a:r>
            <a:endParaRPr lang="en-US" altLang="ko-KR" dirty="0"/>
          </a:p>
          <a:p>
            <a:pPr lvl="1"/>
            <a:r>
              <a:rPr lang="ko-KR" altLang="en-US" dirty="0"/>
              <a:t>설치 단계</a:t>
            </a:r>
            <a:endParaRPr lang="en-US" altLang="ko-KR" dirty="0"/>
          </a:p>
          <a:p>
            <a:pPr lvl="2"/>
            <a:r>
              <a:rPr lang="ko-KR" altLang="en-US" dirty="0"/>
              <a:t>설치과정에서 사용할 언어와 방법 선택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 : </a:t>
            </a:r>
            <a:r>
              <a:rPr lang="ko-KR" altLang="en-US" dirty="0"/>
              <a:t>한국어</a:t>
            </a:r>
            <a:r>
              <a:rPr lang="en-US" altLang="ko-KR" dirty="0"/>
              <a:t>, Ubuntu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키보드 레이아웃 선택</a:t>
            </a:r>
            <a:r>
              <a:rPr lang="en-US" altLang="ko-KR" dirty="0">
                <a:solidFill>
                  <a:srgbClr val="FF0000"/>
                </a:solidFill>
              </a:rPr>
              <a:t>: Korean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22BF4-36A0-4088-A86C-8C5F12B0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412776"/>
            <a:ext cx="4852417" cy="501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5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413599" cy="5446336"/>
          </a:xfrm>
        </p:spPr>
        <p:txBody>
          <a:bodyPr/>
          <a:lstStyle/>
          <a:p>
            <a:r>
              <a:rPr lang="ko-KR" altLang="en-US" dirty="0"/>
              <a:t>우분투 설치</a:t>
            </a:r>
            <a:endParaRPr lang="en-US" altLang="ko-KR" dirty="0"/>
          </a:p>
          <a:p>
            <a:pPr lvl="1"/>
            <a:r>
              <a:rPr lang="ko-KR" altLang="en-US" dirty="0"/>
              <a:t>설치 단계</a:t>
            </a:r>
            <a:endParaRPr lang="en-US" altLang="ko-KR" dirty="0"/>
          </a:p>
          <a:p>
            <a:pPr lvl="2"/>
            <a:r>
              <a:rPr lang="ko-KR" altLang="en-US" dirty="0"/>
              <a:t>설치과정에서 사용할 언어와 방법 선택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 : </a:t>
            </a:r>
            <a:r>
              <a:rPr lang="ko-KR" altLang="en-US" dirty="0"/>
              <a:t>한국어</a:t>
            </a:r>
            <a:r>
              <a:rPr lang="en-US" altLang="ko-KR" dirty="0"/>
              <a:t>, Ubuntu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키보드 레이아웃 선택</a:t>
            </a:r>
            <a:r>
              <a:rPr lang="en-US" altLang="ko-KR" dirty="0"/>
              <a:t>: Korean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설치할 소프트웨어 및 업데이트 선택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최소설치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업데이트 다운로드 체크 해제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2E879-3D14-4DB0-9560-0E077AB8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15" y="1412776"/>
            <a:ext cx="5560380" cy="45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9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413599" cy="5446336"/>
          </a:xfrm>
        </p:spPr>
        <p:txBody>
          <a:bodyPr/>
          <a:lstStyle/>
          <a:p>
            <a:r>
              <a:rPr lang="ko-KR" altLang="en-US" dirty="0"/>
              <a:t>우분투 설치</a:t>
            </a:r>
            <a:endParaRPr lang="en-US" altLang="ko-KR" dirty="0"/>
          </a:p>
          <a:p>
            <a:pPr lvl="1"/>
            <a:r>
              <a:rPr lang="ko-KR" altLang="en-US" dirty="0"/>
              <a:t>설치 단계</a:t>
            </a:r>
            <a:endParaRPr lang="en-US" altLang="ko-KR" dirty="0"/>
          </a:p>
          <a:p>
            <a:pPr lvl="2"/>
            <a:r>
              <a:rPr lang="ko-KR" altLang="en-US" dirty="0"/>
              <a:t>설치과정에서 사용할 언어와 방법 선택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 : </a:t>
            </a:r>
            <a:r>
              <a:rPr lang="ko-KR" altLang="en-US" dirty="0"/>
              <a:t>한국어</a:t>
            </a:r>
            <a:r>
              <a:rPr lang="en-US" altLang="ko-KR" dirty="0"/>
              <a:t>, Ubuntu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키보드 레이아웃 선택</a:t>
            </a:r>
            <a:r>
              <a:rPr lang="en-US" altLang="ko-KR" dirty="0"/>
              <a:t>: Korean</a:t>
            </a:r>
          </a:p>
          <a:p>
            <a:pPr lvl="2"/>
            <a:r>
              <a:rPr lang="ko-KR" altLang="en-US" dirty="0"/>
              <a:t>설치할 소프트웨어 및 업데이트 선택</a:t>
            </a:r>
            <a:r>
              <a:rPr lang="en-US" altLang="ko-KR" dirty="0"/>
              <a:t>: </a:t>
            </a:r>
            <a:r>
              <a:rPr lang="ko-KR" altLang="en-US" dirty="0"/>
              <a:t>최소설치</a:t>
            </a:r>
            <a:r>
              <a:rPr lang="en-US" altLang="ko-KR" dirty="0"/>
              <a:t>, </a:t>
            </a:r>
            <a:r>
              <a:rPr lang="ko-KR" altLang="en-US" dirty="0"/>
              <a:t>업데이트 다운로드 체크 해제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설치형식 선택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디스크를 지우고 </a:t>
            </a:r>
            <a:r>
              <a:rPr lang="en-US" altLang="ko-KR" dirty="0">
                <a:solidFill>
                  <a:srgbClr val="FF0000"/>
                </a:solidFill>
              </a:rPr>
              <a:t>Ubuntu </a:t>
            </a:r>
            <a:r>
              <a:rPr lang="ko-KR" altLang="en-US" dirty="0">
                <a:solidFill>
                  <a:srgbClr val="FF0000"/>
                </a:solidFill>
              </a:rPr>
              <a:t>설치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A7DB0D-6800-449F-B723-B942DCDA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00" y="1484784"/>
            <a:ext cx="5712721" cy="439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413599" cy="5446336"/>
          </a:xfrm>
        </p:spPr>
        <p:txBody>
          <a:bodyPr/>
          <a:lstStyle/>
          <a:p>
            <a:r>
              <a:rPr lang="ko-KR" altLang="en-US" dirty="0"/>
              <a:t>우분투 설치</a:t>
            </a:r>
            <a:endParaRPr lang="en-US" altLang="ko-KR" dirty="0"/>
          </a:p>
          <a:p>
            <a:pPr lvl="1"/>
            <a:r>
              <a:rPr lang="ko-KR" altLang="en-US" dirty="0"/>
              <a:t>설치 단계</a:t>
            </a:r>
            <a:endParaRPr lang="en-US" altLang="ko-KR" dirty="0"/>
          </a:p>
          <a:p>
            <a:pPr lvl="2"/>
            <a:r>
              <a:rPr lang="ko-KR" altLang="en-US" dirty="0"/>
              <a:t>설치과정에서 사용할 언어와 방법 선택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 : </a:t>
            </a:r>
            <a:r>
              <a:rPr lang="ko-KR" altLang="en-US" dirty="0"/>
              <a:t>한국어</a:t>
            </a:r>
            <a:r>
              <a:rPr lang="en-US" altLang="ko-KR" dirty="0"/>
              <a:t>, Ubuntu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키보드 레이아웃 선택</a:t>
            </a:r>
            <a:r>
              <a:rPr lang="en-US" altLang="ko-KR" dirty="0"/>
              <a:t>: Korean</a:t>
            </a:r>
          </a:p>
          <a:p>
            <a:pPr lvl="2"/>
            <a:r>
              <a:rPr lang="ko-KR" altLang="en-US" dirty="0"/>
              <a:t>설치할 소프트웨어 및 업데이트 선택</a:t>
            </a:r>
            <a:r>
              <a:rPr lang="en-US" altLang="ko-KR" dirty="0"/>
              <a:t>: </a:t>
            </a:r>
            <a:r>
              <a:rPr lang="ko-KR" altLang="en-US" dirty="0"/>
              <a:t>최소설치</a:t>
            </a:r>
            <a:r>
              <a:rPr lang="en-US" altLang="ko-KR" dirty="0"/>
              <a:t>, </a:t>
            </a:r>
            <a:r>
              <a:rPr lang="ko-KR" altLang="en-US" dirty="0"/>
              <a:t>업데이트 다운로드 체크 해제</a:t>
            </a:r>
            <a:endParaRPr lang="en-US" altLang="ko-KR" dirty="0"/>
          </a:p>
          <a:p>
            <a:pPr lvl="2"/>
            <a:r>
              <a:rPr lang="ko-KR" altLang="en-US" dirty="0"/>
              <a:t>설치형식 선택</a:t>
            </a:r>
            <a:r>
              <a:rPr lang="en-US" altLang="ko-KR" dirty="0"/>
              <a:t>: </a:t>
            </a:r>
            <a:r>
              <a:rPr lang="ko-KR" altLang="en-US" dirty="0"/>
              <a:t>디스크를 지우고 </a:t>
            </a:r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디스크 설정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계속하기 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95DC3F-A261-4A4C-AA0C-CF80723E9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63" y="1772816"/>
            <a:ext cx="5571344" cy="430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7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269583" cy="5446336"/>
          </a:xfrm>
        </p:spPr>
        <p:txBody>
          <a:bodyPr/>
          <a:lstStyle/>
          <a:p>
            <a:r>
              <a:rPr lang="ko-KR" altLang="en-US" dirty="0"/>
              <a:t>우분투 설치</a:t>
            </a:r>
            <a:endParaRPr lang="en-US" altLang="ko-KR" dirty="0"/>
          </a:p>
          <a:p>
            <a:pPr lvl="1"/>
            <a:r>
              <a:rPr lang="ko-KR" altLang="en-US" dirty="0"/>
              <a:t>설치 단계</a:t>
            </a:r>
            <a:endParaRPr lang="en-US" altLang="ko-KR" dirty="0"/>
          </a:p>
          <a:p>
            <a:pPr lvl="2"/>
            <a:r>
              <a:rPr lang="ko-KR" altLang="en-US" dirty="0"/>
              <a:t>설치과정에서 사용할 언어와 방법 선택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 : </a:t>
            </a:r>
            <a:r>
              <a:rPr lang="ko-KR" altLang="en-US" dirty="0"/>
              <a:t>한국어</a:t>
            </a:r>
            <a:r>
              <a:rPr lang="en-US" altLang="ko-KR" dirty="0"/>
              <a:t>, Ubuntu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키보드 레이아웃 선택</a:t>
            </a:r>
            <a:r>
              <a:rPr lang="en-US" altLang="ko-KR" dirty="0"/>
              <a:t>: Korean</a:t>
            </a:r>
          </a:p>
          <a:p>
            <a:pPr lvl="2"/>
            <a:r>
              <a:rPr lang="ko-KR" altLang="en-US" dirty="0"/>
              <a:t>설치할 소프트웨어 및 업데이트 선택</a:t>
            </a:r>
            <a:r>
              <a:rPr lang="en-US" altLang="ko-KR" dirty="0"/>
              <a:t>: </a:t>
            </a:r>
            <a:r>
              <a:rPr lang="ko-KR" altLang="en-US" dirty="0"/>
              <a:t>최소설치</a:t>
            </a:r>
            <a:r>
              <a:rPr lang="en-US" altLang="ko-KR" dirty="0"/>
              <a:t>, </a:t>
            </a:r>
            <a:r>
              <a:rPr lang="ko-KR" altLang="en-US" dirty="0"/>
              <a:t>업데이트 다운로드 체크 해제</a:t>
            </a:r>
            <a:endParaRPr lang="en-US" altLang="ko-KR" dirty="0"/>
          </a:p>
          <a:p>
            <a:pPr lvl="2"/>
            <a:r>
              <a:rPr lang="ko-KR" altLang="en-US" dirty="0"/>
              <a:t>설치형식 선택</a:t>
            </a:r>
            <a:r>
              <a:rPr lang="en-US" altLang="ko-KR" dirty="0"/>
              <a:t>: </a:t>
            </a:r>
            <a:r>
              <a:rPr lang="ko-KR" altLang="en-US" dirty="0"/>
              <a:t>디스크를 지우고 </a:t>
            </a:r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디스크 설정</a:t>
            </a:r>
            <a:r>
              <a:rPr lang="en-US" altLang="ko-KR" dirty="0"/>
              <a:t>: </a:t>
            </a:r>
            <a:r>
              <a:rPr lang="ko-KR" altLang="en-US" dirty="0"/>
              <a:t>계속하기 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시간대 설정</a:t>
            </a:r>
            <a:r>
              <a:rPr lang="en-US" altLang="ko-KR" dirty="0">
                <a:solidFill>
                  <a:srgbClr val="FF0000"/>
                </a:solidFill>
              </a:rPr>
              <a:t>: Seoul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6DEE3D-E832-45AC-9F48-30CB4216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240" y="1259069"/>
            <a:ext cx="5749091" cy="45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07368" y="3633909"/>
            <a:ext cx="11395382" cy="2737648"/>
          </a:xfrm>
        </p:spPr>
        <p:txBody>
          <a:bodyPr/>
          <a:lstStyle/>
          <a:p>
            <a:r>
              <a:rPr lang="ko-KR" altLang="en-US" dirty="0"/>
              <a:t>리눅스의 탄생과 발전 과정을 설명할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GNU </a:t>
            </a:r>
            <a:r>
              <a:rPr lang="ko-KR" altLang="en-US" dirty="0"/>
              <a:t>프로젝트</a:t>
            </a:r>
            <a:r>
              <a:rPr lang="en-US" altLang="ko-KR" dirty="0"/>
              <a:t>, </a:t>
            </a:r>
            <a:r>
              <a:rPr lang="ko-KR" altLang="en-US" dirty="0"/>
              <a:t>리눅스 </a:t>
            </a:r>
            <a:r>
              <a:rPr lang="ko-KR" altLang="en-US" dirty="0" err="1"/>
              <a:t>배포판</a:t>
            </a:r>
            <a:r>
              <a:rPr lang="en-US" altLang="ko-KR" dirty="0"/>
              <a:t>, </a:t>
            </a:r>
            <a:r>
              <a:rPr lang="ko-KR" altLang="en-US" dirty="0" err="1"/>
              <a:t>가상머신이</a:t>
            </a:r>
            <a:r>
              <a:rPr lang="ko-KR" altLang="en-US" dirty="0"/>
              <a:t> 무엇인지 설명할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가상머신을</a:t>
            </a:r>
            <a:r>
              <a:rPr lang="ko-KR" altLang="en-US" dirty="0"/>
              <a:t> 설치하고 여기에 리눅스를 설치할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리눅스 윈도 환경의 메뉴 구조를 이해하고 필요한 응용 프로그램을 실행할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리눅스에서 터미널 창을 열고 기본 명령을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90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413599" cy="5446336"/>
          </a:xfrm>
        </p:spPr>
        <p:txBody>
          <a:bodyPr/>
          <a:lstStyle/>
          <a:p>
            <a:r>
              <a:rPr lang="ko-KR" altLang="en-US" dirty="0"/>
              <a:t>우분투 설치</a:t>
            </a:r>
            <a:endParaRPr lang="en-US" altLang="ko-KR" dirty="0"/>
          </a:p>
          <a:p>
            <a:pPr lvl="1"/>
            <a:r>
              <a:rPr lang="ko-KR" altLang="en-US" dirty="0"/>
              <a:t>설치 단계</a:t>
            </a:r>
            <a:endParaRPr lang="en-US" altLang="ko-KR" dirty="0"/>
          </a:p>
          <a:p>
            <a:pPr lvl="2"/>
            <a:r>
              <a:rPr lang="ko-KR" altLang="en-US" dirty="0"/>
              <a:t>설치과정에서 사용할 언어와 방법 선택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/>
              <a:t>   : </a:t>
            </a:r>
            <a:r>
              <a:rPr lang="ko-KR" altLang="en-US" dirty="0"/>
              <a:t>한국어</a:t>
            </a:r>
            <a:r>
              <a:rPr lang="en-US" altLang="ko-KR" dirty="0"/>
              <a:t>, Ubuntu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키보드 레이아웃 선택</a:t>
            </a:r>
            <a:r>
              <a:rPr lang="en-US" altLang="ko-KR" dirty="0"/>
              <a:t>: Korean</a:t>
            </a:r>
          </a:p>
          <a:p>
            <a:pPr lvl="2"/>
            <a:r>
              <a:rPr lang="ko-KR" altLang="en-US" dirty="0"/>
              <a:t>설치할 소프트웨어 및 업데이트 선택</a:t>
            </a:r>
            <a:r>
              <a:rPr lang="en-US" altLang="ko-KR" dirty="0"/>
              <a:t>: </a:t>
            </a:r>
            <a:r>
              <a:rPr lang="ko-KR" altLang="en-US" dirty="0"/>
              <a:t>최소설치</a:t>
            </a:r>
            <a:r>
              <a:rPr lang="en-US" altLang="ko-KR" dirty="0"/>
              <a:t>, </a:t>
            </a:r>
            <a:r>
              <a:rPr lang="ko-KR" altLang="en-US" dirty="0"/>
              <a:t>업데이트 다운로드 체크 해제</a:t>
            </a:r>
            <a:endParaRPr lang="en-US" altLang="ko-KR" dirty="0"/>
          </a:p>
          <a:p>
            <a:pPr lvl="2"/>
            <a:r>
              <a:rPr lang="ko-KR" altLang="en-US" dirty="0"/>
              <a:t>설치형식 선택</a:t>
            </a:r>
            <a:r>
              <a:rPr lang="en-US" altLang="ko-KR" dirty="0"/>
              <a:t>: </a:t>
            </a:r>
            <a:r>
              <a:rPr lang="ko-KR" altLang="en-US" dirty="0"/>
              <a:t>디스크를 지우고 </a:t>
            </a:r>
            <a:r>
              <a:rPr lang="en-US" altLang="ko-KR" dirty="0"/>
              <a:t>Ubuntu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2"/>
            <a:r>
              <a:rPr lang="ko-KR" altLang="en-US" dirty="0"/>
              <a:t>디스크 설정</a:t>
            </a:r>
            <a:r>
              <a:rPr lang="en-US" altLang="ko-KR" dirty="0"/>
              <a:t>: </a:t>
            </a:r>
            <a:r>
              <a:rPr lang="ko-KR" altLang="en-US" dirty="0"/>
              <a:t>계속하기 </a:t>
            </a:r>
            <a:endParaRPr lang="en-US" altLang="ko-KR" dirty="0"/>
          </a:p>
          <a:p>
            <a:pPr lvl="2"/>
            <a:r>
              <a:rPr lang="ko-KR" altLang="en-US" dirty="0"/>
              <a:t>시간대 설정</a:t>
            </a:r>
            <a:r>
              <a:rPr lang="en-US" altLang="ko-KR" dirty="0"/>
              <a:t>: Seoul</a:t>
            </a: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사용자 계정 등록</a:t>
            </a:r>
            <a:r>
              <a:rPr lang="en-US" altLang="ko-KR" dirty="0">
                <a:solidFill>
                  <a:srgbClr val="FF0000"/>
                </a:solidFill>
              </a:rPr>
              <a:t>: user1(</a:t>
            </a:r>
            <a:r>
              <a:rPr lang="ko-KR" altLang="en-US" dirty="0">
                <a:solidFill>
                  <a:srgbClr val="FF0000"/>
                </a:solidFill>
              </a:rPr>
              <a:t>암호 설정</a:t>
            </a:r>
            <a:r>
              <a:rPr lang="en-US" altLang="ko-KR" dirty="0">
                <a:solidFill>
                  <a:srgbClr val="FF0000"/>
                </a:solidFill>
              </a:rPr>
              <a:t>), </a:t>
            </a:r>
            <a:r>
              <a:rPr lang="ko-KR" altLang="en-US" dirty="0">
                <a:solidFill>
                  <a:srgbClr val="FF0000"/>
                </a:solidFill>
              </a:rPr>
              <a:t>컴퓨터이름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myubuntu</a:t>
            </a:r>
            <a:r>
              <a:rPr lang="en-US" altLang="ko-KR" dirty="0">
                <a:solidFill>
                  <a:srgbClr val="FF0000"/>
                </a:solidFill>
              </a:rPr>
              <a:t>)   =&gt; </a:t>
            </a:r>
            <a:r>
              <a:rPr lang="ko-KR" altLang="en-US" dirty="0">
                <a:solidFill>
                  <a:srgbClr val="FF0000"/>
                </a:solidFill>
              </a:rPr>
              <a:t>설치 시작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CCB516-5588-4528-A3B2-DF6C7636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4784"/>
            <a:ext cx="541359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2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C60A-0EC1-5EB0-2F9A-4010C27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리눅스 실습 환경 구축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F50B2-177E-7D14-5DBB-A42D8FAFEE3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로그인 하기</a:t>
            </a:r>
            <a:endParaRPr lang="en-US" altLang="ko-KR" dirty="0"/>
          </a:p>
          <a:p>
            <a:pPr lvl="1"/>
            <a:r>
              <a:rPr lang="ko-KR" altLang="en-US" dirty="0"/>
              <a:t>설치 완료 후 </a:t>
            </a:r>
            <a:r>
              <a:rPr lang="ko-KR" altLang="en-US" dirty="0" err="1"/>
              <a:t>재부팅하면</a:t>
            </a:r>
            <a:r>
              <a:rPr lang="ko-KR" altLang="en-US" dirty="0"/>
              <a:t> 로그인 화면 출력</a:t>
            </a:r>
            <a:endParaRPr lang="en-US" altLang="ko-KR" dirty="0"/>
          </a:p>
          <a:p>
            <a:pPr lvl="1"/>
            <a:r>
              <a:rPr lang="ko-KR" altLang="en-US" dirty="0"/>
              <a:t>로그인하고 초기 설정</a:t>
            </a:r>
            <a:r>
              <a:rPr lang="en-US" altLang="ko-KR" dirty="0"/>
              <a:t>: </a:t>
            </a:r>
            <a:r>
              <a:rPr lang="ko-KR" altLang="en-US" dirty="0"/>
              <a:t>적절하게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27E7FE-3E92-1466-43FB-ED222FED0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3153984"/>
            <a:ext cx="3977059" cy="3284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34DD83-9953-EA87-A150-30E60E819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73" y="3138027"/>
            <a:ext cx="3977059" cy="3288612"/>
          </a:xfrm>
          <a:prstGeom prst="rect">
            <a:avLst/>
          </a:prstGeom>
        </p:spPr>
      </p:pic>
      <p:pic>
        <p:nvPicPr>
          <p:cNvPr id="9" name="그림 8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9D7C612E-B932-CA29-E5AB-85B89ECD4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32" y="3153984"/>
            <a:ext cx="3910012" cy="319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21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리눅스 윈도 기본 사용법</a:t>
            </a:r>
          </a:p>
        </p:txBody>
      </p:sp>
    </p:spTree>
    <p:extLst>
      <p:ext uri="{BB962C8B-B14F-4D97-AF65-F5344CB8AC3E}">
        <p14:creationId xmlns:p14="http://schemas.microsoft.com/office/powerpoint/2010/main" val="2350538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826F1-4602-66AE-5705-F2C5B03F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리눅스 윈도 기본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53466-561D-CABF-DF11-0C54EDE117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우분투 윈도 환경의 구성 요소</a:t>
            </a:r>
          </a:p>
        </p:txBody>
      </p:sp>
      <p:pic>
        <p:nvPicPr>
          <p:cNvPr id="5" name="그림 4" descr="텍스트, 장치, 스크린샷이(가) 표시된 사진&#10;&#10;자동 생성된 설명">
            <a:extLst>
              <a:ext uri="{FF2B5EF4-FFF2-40B4-BE49-F238E27FC236}">
                <a16:creationId xmlns:a16="http://schemas.microsoft.com/office/drawing/2014/main" id="{A3938A69-4797-A7D1-68DD-0B6E7E883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9"/>
          <a:stretch/>
        </p:blipFill>
        <p:spPr>
          <a:xfrm>
            <a:off x="111024" y="1622919"/>
            <a:ext cx="6408712" cy="2598170"/>
          </a:xfrm>
          <a:prstGeom prst="rect">
            <a:avLst/>
          </a:prstGeom>
        </p:spPr>
      </p:pic>
      <p:pic>
        <p:nvPicPr>
          <p:cNvPr id="7" name="그림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7A5CDB4-B462-2A85-22FF-1460D0CD9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0"/>
          <a:stretch/>
        </p:blipFill>
        <p:spPr>
          <a:xfrm>
            <a:off x="6646912" y="1622918"/>
            <a:ext cx="5215009" cy="38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텍스트 편집기로 문서 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5485607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텍스트 편집기 선택하여 실행하기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F043F4-EB9C-1BA3-B1D3-8DBC8E6D3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28800"/>
            <a:ext cx="4968552" cy="3034570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0628881-B7AC-E3B4-2A12-A469EC76F0BC}"/>
              </a:ext>
            </a:extLst>
          </p:cNvPr>
          <p:cNvSpPr txBox="1">
            <a:spLocks/>
          </p:cNvSpPr>
          <p:nvPr/>
        </p:nvSpPr>
        <p:spPr bwMode="auto">
          <a:xfrm>
            <a:off x="6102696" y="1079008"/>
            <a:ext cx="5897960" cy="5518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ea"/>
              <a:buAutoNum type="circleNumDbPlain" startAt="2"/>
            </a:pPr>
            <a:r>
              <a:rPr lang="ko-KR" altLang="en-US" dirty="0"/>
              <a:t>텍스트 편집기에서 디렉터리 열기</a:t>
            </a:r>
          </a:p>
          <a:p>
            <a:pPr marL="0" indent="0">
              <a:buNone/>
            </a:pPr>
            <a:r>
              <a:rPr lang="ko-KR" altLang="en-US" dirty="0"/>
              <a:t>    </a:t>
            </a:r>
            <a:r>
              <a:rPr lang="en-US" altLang="ko-KR" dirty="0"/>
              <a:t>- </a:t>
            </a:r>
            <a:r>
              <a:rPr lang="ko-KR" altLang="en-US" dirty="0"/>
              <a:t>열기</a:t>
            </a:r>
            <a:r>
              <a:rPr lang="en-US" altLang="ko-KR" dirty="0"/>
              <a:t>-&gt;</a:t>
            </a:r>
            <a:r>
              <a:rPr lang="ko-KR" altLang="en-US" dirty="0"/>
              <a:t>기타문서</a:t>
            </a:r>
            <a:r>
              <a:rPr lang="en-US" altLang="ko-KR" dirty="0"/>
              <a:t>-&gt;</a:t>
            </a:r>
            <a:r>
              <a:rPr lang="ko-KR" altLang="en-US" dirty="0" err="1"/>
              <a:t>다른위치</a:t>
            </a:r>
            <a:r>
              <a:rPr lang="en-US" altLang="ko-KR" dirty="0"/>
              <a:t>-&gt;</a:t>
            </a:r>
            <a:r>
              <a:rPr lang="ko-KR" altLang="en-US" dirty="0"/>
              <a:t>컴퓨터</a:t>
            </a:r>
            <a:r>
              <a:rPr lang="en-US" altLang="ko-KR" dirty="0"/>
              <a:t>-&gt;</a:t>
            </a:r>
            <a:r>
              <a:rPr lang="en-US" altLang="ko-KR" dirty="0" err="1"/>
              <a:t>etc</a:t>
            </a:r>
            <a:endParaRPr lang="ko-KR" altLang="en-US" dirty="0"/>
          </a:p>
          <a:p>
            <a:pPr marL="266700" lvl="1" indent="0">
              <a:buFont typeface="Wingdings" pitchFamily="2" charset="2"/>
              <a:buNone/>
            </a:pPr>
            <a:endParaRPr lang="ko-KR" altLang="en-US" dirty="0"/>
          </a:p>
          <a:p>
            <a:pPr marL="0" indent="0">
              <a:buFont typeface="Wingdings" pitchFamily="2" charset="2"/>
              <a:buNone/>
            </a:pPr>
            <a:endParaRPr lang="ko-KR" altLang="en-US" dirty="0"/>
          </a:p>
          <a:p>
            <a:pPr marL="0" indent="0">
              <a:buFont typeface="Wingdings" pitchFamily="2" charset="2"/>
              <a:buNone/>
            </a:pPr>
            <a:endParaRPr lang="ko-KR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44DF576-9046-0F84-E772-EF75E91C0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006" y="2492896"/>
            <a:ext cx="5315593" cy="40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6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205F7-A080-7761-E2EF-2184021D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따라해보기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텍스트 편집기로 문서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6B1B01-F2A6-3799-AE0D-5E87B76A6D0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 startAt="3"/>
            </a:pPr>
            <a:r>
              <a:rPr lang="ko-KR" altLang="en-US" dirty="0"/>
              <a:t>텍스트 편집기에서 파일 열기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- </a:t>
            </a:r>
            <a:r>
              <a:rPr lang="en-US" altLang="ko-KR" dirty="0" err="1"/>
              <a:t>etc</a:t>
            </a:r>
            <a:r>
              <a:rPr lang="en-US" altLang="ko-KR" dirty="0"/>
              <a:t> </a:t>
            </a:r>
            <a:r>
              <a:rPr lang="ko-KR" altLang="en-US" dirty="0"/>
              <a:t>디렉터리에서 </a:t>
            </a:r>
            <a:r>
              <a:rPr lang="en-US" altLang="ko-KR" dirty="0"/>
              <a:t>hosts </a:t>
            </a:r>
            <a:r>
              <a:rPr lang="ko-KR" altLang="en-US" dirty="0"/>
              <a:t>파일 선택하고 열기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59296E-31E2-AB4C-DC3E-A22203A43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70" y="2367660"/>
            <a:ext cx="5120430" cy="341133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45BE288-BCD0-BEE4-0EE7-4DD1162C4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2367660"/>
            <a:ext cx="4524063" cy="341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리눅스 명령 사용법</a:t>
            </a:r>
          </a:p>
        </p:txBody>
      </p:sp>
    </p:spTree>
    <p:extLst>
      <p:ext uri="{BB962C8B-B14F-4D97-AF65-F5344CB8AC3E}">
        <p14:creationId xmlns:p14="http://schemas.microsoft.com/office/powerpoint/2010/main" val="345806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5139F-D4D2-65D6-1967-6F09AF20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리눅스 명령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E93FF-3733-C8C7-203A-88C8A37964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79008"/>
            <a:ext cx="5616625" cy="5518344"/>
          </a:xfrm>
        </p:spPr>
        <p:txBody>
          <a:bodyPr/>
          <a:lstStyle/>
          <a:p>
            <a:r>
              <a:rPr lang="ko-KR" altLang="en-US" dirty="0"/>
              <a:t>터미널의 시작과 종료</a:t>
            </a:r>
            <a:endParaRPr lang="en-US" altLang="ko-KR" dirty="0"/>
          </a:p>
          <a:p>
            <a:pPr lvl="1"/>
            <a:r>
              <a:rPr lang="ko-KR" altLang="en-US" dirty="0"/>
              <a:t>프로그램표시</a:t>
            </a:r>
            <a:r>
              <a:rPr lang="en-US" altLang="ko-KR" dirty="0"/>
              <a:t>-&gt;</a:t>
            </a:r>
            <a:r>
              <a:rPr lang="ko-KR" altLang="en-US" dirty="0"/>
              <a:t>터미널</a:t>
            </a:r>
            <a:endParaRPr lang="en-US" altLang="ko-KR" dirty="0"/>
          </a:p>
          <a:p>
            <a:pPr lvl="1"/>
            <a:r>
              <a:rPr lang="ko-KR" altLang="en-US" dirty="0"/>
              <a:t>터미널 닫기</a:t>
            </a:r>
            <a:endParaRPr lang="en-US" altLang="ko-KR" dirty="0"/>
          </a:p>
          <a:p>
            <a:pPr lvl="2"/>
            <a:r>
              <a:rPr lang="ko-KR" altLang="en-US" dirty="0"/>
              <a:t>     클릭</a:t>
            </a:r>
            <a:endParaRPr lang="en-US" altLang="ko-KR" dirty="0"/>
          </a:p>
          <a:p>
            <a:pPr lvl="2"/>
            <a:r>
              <a:rPr lang="en-US" altLang="ko-KR" dirty="0"/>
              <a:t>exit</a:t>
            </a:r>
          </a:p>
          <a:p>
            <a:pPr lvl="2"/>
            <a:r>
              <a:rPr lang="en-US" altLang="ko-KR" dirty="0" err="1"/>
              <a:t>ctrl+d</a:t>
            </a:r>
            <a:endParaRPr lang="en-US" altLang="ko-KR" dirty="0"/>
          </a:p>
          <a:p>
            <a:pPr lvl="1"/>
            <a:r>
              <a:rPr lang="ko-KR" altLang="en-US" dirty="0"/>
              <a:t>프롬프트</a:t>
            </a:r>
            <a:r>
              <a:rPr lang="en-US" altLang="ko-KR" dirty="0"/>
              <a:t>: </a:t>
            </a:r>
            <a:r>
              <a:rPr lang="ko-KR" altLang="en-US" dirty="0"/>
              <a:t>사용자의 명령 입력을 기다리는 표시</a:t>
            </a:r>
            <a:endParaRPr lang="en-US" altLang="ko-KR" dirty="0"/>
          </a:p>
          <a:p>
            <a:pPr lvl="1"/>
            <a:r>
              <a:rPr lang="ko-KR" altLang="en-US" dirty="0" err="1"/>
              <a:t>홈디렉터리</a:t>
            </a:r>
            <a:endParaRPr lang="en-US" altLang="ko-KR" dirty="0"/>
          </a:p>
          <a:p>
            <a:pPr lvl="2"/>
            <a:r>
              <a:rPr lang="ko-KR" altLang="en-US" dirty="0"/>
              <a:t>사용자 계정의 기본 디렉터리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DE0C7C-6299-D6A6-6FBA-002A43EB8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9"/>
          <a:stretch/>
        </p:blipFill>
        <p:spPr>
          <a:xfrm>
            <a:off x="6384032" y="1304764"/>
            <a:ext cx="5616624" cy="4248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0A9DA0-D97D-80C3-30AF-3B4E07812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7448" y="2348880"/>
            <a:ext cx="55806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2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45CC8-BF67-04BA-3E4F-88E40C43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리눅스 명령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DA4A-D8F2-809E-5A8D-9E78B0A44FE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158304"/>
          </a:xfrm>
        </p:spPr>
        <p:txBody>
          <a:bodyPr/>
          <a:lstStyle/>
          <a:p>
            <a:r>
              <a:rPr lang="ko-KR" altLang="en-US" dirty="0" err="1"/>
              <a:t>명령행</a:t>
            </a:r>
            <a:r>
              <a:rPr lang="ko-KR" altLang="en-US" dirty="0"/>
              <a:t> 편집</a:t>
            </a:r>
            <a:endParaRPr lang="en-US" altLang="ko-KR" dirty="0"/>
          </a:p>
          <a:p>
            <a:pPr lvl="1"/>
            <a:r>
              <a:rPr lang="ko-KR" altLang="en-US" dirty="0"/>
              <a:t>문자 지우기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단어 지우기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ctrl+w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행 지우기</a:t>
            </a:r>
            <a:r>
              <a:rPr lang="en-US" altLang="ko-KR" dirty="0"/>
              <a:t>: </a:t>
            </a:r>
            <a:r>
              <a:rPr lang="en-US" altLang="ko-KR" dirty="0" err="1"/>
              <a:t>ctrl+u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603DE-7406-31BF-36C8-4001B84D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792"/>
            <a:ext cx="2448271" cy="504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FFCAD6-346C-5596-B983-D59EF2A6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7" y="2568348"/>
            <a:ext cx="9119429" cy="11486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F81C2E-3A30-68A9-3BFE-427848DE4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7" y="4293096"/>
            <a:ext cx="8730006" cy="11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3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F259A-FBC0-873D-69CA-E4A6BACE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리눅스 명령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1990F-900E-BF30-F532-1F8CB2EA67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명령의 구조와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6F5BE9-A1AD-389D-9AF9-97620F5A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14" y="1700808"/>
            <a:ext cx="10639572" cy="393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0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4443506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C4635-2D7B-953F-7DAB-BB00BCAE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리눅스 명령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2B322-E9E3-276E-DBAE-4BD15CB5775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4078184"/>
          </a:xfrm>
        </p:spPr>
        <p:txBody>
          <a:bodyPr/>
          <a:lstStyle/>
          <a:p>
            <a:pPr lvl="1"/>
            <a:r>
              <a:rPr lang="ko-KR" altLang="en-US" dirty="0"/>
              <a:t>명령만 사용한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명령과 옵션을 사용한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0DDB1-DF30-8907-1315-533B7C5E2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10527755" cy="10081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C8EBEF-5441-3FBE-E64A-46BA8929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30" y="3462144"/>
            <a:ext cx="10541066" cy="13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3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638A-FAAB-A720-3226-46E0BD5C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리눅스 명령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B49F5-27B3-2213-DB19-63E9C83BF8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명령과 인자를 사용한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명령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ko-KR" altLang="en-US" dirty="0"/>
              <a:t>인자를 사용한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67609B-81BB-C9CD-3DB2-24222A43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556791"/>
            <a:ext cx="8352928" cy="17515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60F88F-71F2-7E24-015E-9978649E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786157"/>
            <a:ext cx="6768752" cy="28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8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638A-FAAB-A720-3226-46E0BD5C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B49F5-27B3-2213-DB19-63E9C83BF8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터미널의 시작과 종료</a:t>
            </a:r>
            <a:endParaRPr lang="en-US" altLang="ko-KR" dirty="0"/>
          </a:p>
          <a:p>
            <a:r>
              <a:rPr lang="ko-KR" altLang="en-US" dirty="0" err="1"/>
              <a:t>명령행</a:t>
            </a:r>
            <a:r>
              <a:rPr lang="ko-KR" altLang="en-US" dirty="0"/>
              <a:t> 편집</a:t>
            </a:r>
            <a:endParaRPr lang="en-US" altLang="ko-KR" dirty="0"/>
          </a:p>
          <a:p>
            <a:r>
              <a:rPr lang="ko-KR" altLang="en-US" dirty="0"/>
              <a:t>명령만 사용한 경우</a:t>
            </a:r>
            <a:endParaRPr lang="en-US" altLang="ko-KR" dirty="0"/>
          </a:p>
          <a:p>
            <a:r>
              <a:rPr lang="ko-KR" altLang="en-US" dirty="0"/>
              <a:t>명령과 옵션을 사용한 경우</a:t>
            </a:r>
            <a:endParaRPr lang="en-US" altLang="ko-KR" dirty="0"/>
          </a:p>
          <a:p>
            <a:r>
              <a:rPr lang="ko-KR" altLang="en-US" dirty="0"/>
              <a:t>명령과 인자를 사용한 경우</a:t>
            </a:r>
            <a:endParaRPr lang="en-US" altLang="ko-KR" dirty="0"/>
          </a:p>
          <a:p>
            <a:r>
              <a:rPr lang="ko-KR" altLang="en-US" dirty="0"/>
              <a:t>명령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ko-KR" altLang="en-US" dirty="0"/>
              <a:t>인자를 사용한 경우</a:t>
            </a:r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97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기초 명령의 사용법</a:t>
            </a:r>
          </a:p>
        </p:txBody>
      </p:sp>
    </p:spTree>
    <p:extLst>
      <p:ext uri="{BB962C8B-B14F-4D97-AF65-F5344CB8AC3E}">
        <p14:creationId xmlns:p14="http://schemas.microsoft.com/office/powerpoint/2010/main" val="3688130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A17ED-7CE3-A951-D0BF-3E6BEC76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기초 명령의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48C95-FB63-4749-9F59-3480F84D35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명령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clear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32C398-A2F0-1C0C-74D3-32E820164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079008"/>
            <a:ext cx="7704856" cy="2160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90AF41-386C-EC25-C90C-0212586F8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5" y="3618753"/>
            <a:ext cx="7747601" cy="18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C7023-C97A-5A18-2704-4EBCDC1E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기초 명령의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B6B7F-40AD-9CD4-C762-C519F79F5BE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man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4E65AF-E918-3387-035D-67FD83C5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079008"/>
            <a:ext cx="9017461" cy="1413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AF7108-1BC5-8441-03EA-97BE8C2C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873" y="2523996"/>
            <a:ext cx="9112669" cy="5347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15C2DE-078E-0513-FF05-A04FFB2D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069" y="3153787"/>
            <a:ext cx="9112669" cy="358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0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22D98-64D0-9CDB-D27B-CA977279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기초 명령의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70587-4BB3-46BD-788B-331DF4C0697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124744"/>
            <a:ext cx="11161945" cy="5518344"/>
          </a:xfrm>
        </p:spPr>
        <p:txBody>
          <a:bodyPr/>
          <a:lstStyle/>
          <a:p>
            <a:r>
              <a:rPr lang="en-US" altLang="ko-KR" dirty="0"/>
              <a:t>passwd </a:t>
            </a:r>
            <a:r>
              <a:rPr lang="ko-KR" altLang="en-US" dirty="0"/>
              <a:t>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D65F6-2609-2AEB-724B-373A804F5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196752"/>
            <a:ext cx="9153014" cy="1440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299C7F-A41E-9B16-BFCE-BFBBA208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655" y="2708920"/>
            <a:ext cx="9001000" cy="219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22D98-64D0-9CDB-D27B-CA977279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70587-4BB3-46BD-788B-331DF4C0697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124744"/>
            <a:ext cx="11161945" cy="5518344"/>
          </a:xfrm>
        </p:spPr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명령</a:t>
            </a:r>
            <a:endParaRPr lang="en-US" altLang="ko-KR" dirty="0"/>
          </a:p>
          <a:p>
            <a:r>
              <a:rPr lang="en-US" altLang="ko-KR" dirty="0"/>
              <a:t>clear </a:t>
            </a:r>
            <a:r>
              <a:rPr lang="ko-KR" altLang="en-US" dirty="0"/>
              <a:t>명령</a:t>
            </a:r>
            <a:endParaRPr lang="en-US" altLang="ko-KR" dirty="0"/>
          </a:p>
          <a:p>
            <a:r>
              <a:rPr lang="en-US" altLang="ko-KR" dirty="0"/>
              <a:t>man </a:t>
            </a:r>
            <a:r>
              <a:rPr lang="ko-KR" altLang="en-US" dirty="0"/>
              <a:t>명령</a:t>
            </a:r>
            <a:endParaRPr lang="en-US" altLang="ko-KR" dirty="0"/>
          </a:p>
          <a:p>
            <a:r>
              <a:rPr lang="en-US" altLang="ko-KR" dirty="0"/>
              <a:t>passwd </a:t>
            </a:r>
            <a:r>
              <a:rPr lang="ko-KR" altLang="en-US" dirty="0"/>
              <a:t>명령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3914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00 </a:t>
            </a:r>
            <a:r>
              <a:rPr lang="ko-KR" altLang="en-US" dirty="0"/>
              <a:t>개요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리눅스의 파일과 디렉터리</a:t>
            </a:r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디렉터리 관련 명령</a:t>
            </a:r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파일 관련 명령</a:t>
            </a:r>
          </a:p>
        </p:txBody>
      </p:sp>
    </p:spTree>
    <p:extLst>
      <p:ext uri="{BB962C8B-B14F-4D97-AF65-F5344CB8AC3E}">
        <p14:creationId xmlns:p14="http://schemas.microsoft.com/office/powerpoint/2010/main" val="207256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07368" y="3284984"/>
            <a:ext cx="11395382" cy="3312368"/>
          </a:xfrm>
        </p:spPr>
        <p:txBody>
          <a:bodyPr/>
          <a:lstStyle/>
          <a:p>
            <a:r>
              <a:rPr lang="ko-KR" altLang="en-US" dirty="0"/>
              <a:t> 리눅스 파일의 종류와 특징을 설명할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디렉터리 계층 구조를 보고 절대 경로명과 상대 경로명을 작성할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디렉터리를 이동하고</a:t>
            </a:r>
            <a:r>
              <a:rPr lang="en-US" altLang="ko-KR" dirty="0"/>
              <a:t>, </a:t>
            </a:r>
            <a:r>
              <a:rPr lang="ko-KR" altLang="en-US" dirty="0"/>
              <a:t>디렉터리의 내용을 확인할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디렉터리를 만들고 삭제할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다양한 명령으로 파일 내용을 확인할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파일을 복사</a:t>
            </a:r>
            <a:r>
              <a:rPr lang="en-US" altLang="ko-KR" dirty="0"/>
              <a:t>/</a:t>
            </a:r>
            <a:r>
              <a:rPr lang="ko-KR" altLang="en-US" dirty="0"/>
              <a:t>이동</a:t>
            </a:r>
            <a:r>
              <a:rPr lang="en-US" altLang="ko-KR" dirty="0"/>
              <a:t>/</a:t>
            </a:r>
            <a:r>
              <a:rPr lang="ko-KR" altLang="en-US" dirty="0"/>
              <a:t>삭제할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파일 링크의 특징을 설명하고</a:t>
            </a:r>
            <a:r>
              <a:rPr lang="en-US" altLang="ko-KR" dirty="0"/>
              <a:t>, </a:t>
            </a:r>
            <a:r>
              <a:rPr lang="ko-KR" altLang="en-US" dirty="0"/>
              <a:t>하드 링크와 </a:t>
            </a:r>
            <a:r>
              <a:rPr lang="ko-KR" altLang="en-US" dirty="0" err="1"/>
              <a:t>심볼릭</a:t>
            </a:r>
            <a:r>
              <a:rPr lang="ko-KR" altLang="en-US" dirty="0"/>
              <a:t> 링크를 만들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파일의 내용과 위치를 검색할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919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2854048"/>
          </a:xfrm>
        </p:spPr>
        <p:txBody>
          <a:bodyPr/>
          <a:lstStyle/>
          <a:p>
            <a:r>
              <a:rPr lang="ko-KR" altLang="en-US" dirty="0"/>
              <a:t>내용 구성</a:t>
            </a:r>
            <a:endParaRPr lang="en-US" altLang="ko-KR" dirty="0"/>
          </a:p>
          <a:p>
            <a:pPr lvl="1"/>
            <a:r>
              <a:rPr lang="ko-KR" altLang="en-US" dirty="0"/>
              <a:t>리눅스 기초</a:t>
            </a:r>
            <a:r>
              <a:rPr lang="en-US" altLang="ko-KR" dirty="0"/>
              <a:t>, </a:t>
            </a:r>
            <a:r>
              <a:rPr lang="ko-KR" altLang="en-US" dirty="0"/>
              <a:t>리눅스 실습 환경 구축</a:t>
            </a:r>
            <a:r>
              <a:rPr lang="en-US" altLang="ko-KR" dirty="0"/>
              <a:t>, </a:t>
            </a:r>
            <a:r>
              <a:rPr lang="ko-KR" altLang="en-US" dirty="0"/>
              <a:t>리눅스 사용의 기초로 구성</a:t>
            </a:r>
            <a:endParaRPr lang="en-US" altLang="ko-KR" dirty="0"/>
          </a:p>
          <a:p>
            <a:pPr lvl="1"/>
            <a:r>
              <a:rPr lang="ko-KR" altLang="en-US" dirty="0"/>
              <a:t>리눅스의 시작과 발전 과정 및 리눅스의 발전에 중요한 역할을 수행하고 있는 </a:t>
            </a:r>
            <a:r>
              <a:rPr lang="en-US" altLang="ko-KR" dirty="0"/>
              <a:t>GNU </a:t>
            </a:r>
            <a:r>
              <a:rPr lang="ko-KR" altLang="en-US" dirty="0"/>
              <a:t>프로젝트를 학습</a:t>
            </a:r>
            <a:endParaRPr lang="en-US" altLang="ko-KR" dirty="0"/>
          </a:p>
          <a:p>
            <a:pPr lvl="1"/>
            <a:r>
              <a:rPr lang="ko-KR" altLang="en-US" dirty="0"/>
              <a:t>다양한 리눅스 </a:t>
            </a:r>
            <a:r>
              <a:rPr lang="ko-KR" altLang="en-US" dirty="0" err="1"/>
              <a:t>배포판의</a:t>
            </a:r>
            <a:r>
              <a:rPr lang="ko-KR" altLang="en-US" dirty="0"/>
              <a:t> 종류와 리눅스의 특징 및 구조를 살펴봄</a:t>
            </a:r>
            <a:endParaRPr lang="en-US" altLang="ko-KR" dirty="0"/>
          </a:p>
          <a:p>
            <a:pPr lvl="1"/>
            <a:r>
              <a:rPr lang="ko-KR" altLang="en-US" dirty="0"/>
              <a:t>실습 환경을 구축하고 리눅스의 윈도 환경과 명령을 사용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6791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00 </a:t>
            </a:r>
            <a:r>
              <a:rPr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7113554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00. </a:t>
            </a:r>
            <a:r>
              <a:rPr lang="ko-KR" altLang="en-US" dirty="0"/>
              <a:t>개요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8386" y="1079008"/>
            <a:ext cx="11030222" cy="5518344"/>
          </a:xfrm>
        </p:spPr>
        <p:txBody>
          <a:bodyPr/>
          <a:lstStyle/>
          <a:p>
            <a:r>
              <a:rPr lang="ko-KR" altLang="en-US" dirty="0"/>
              <a:t> 내용 구성</a:t>
            </a:r>
            <a:endParaRPr lang="en-US" altLang="ko-KR" dirty="0"/>
          </a:p>
          <a:p>
            <a:pPr lvl="1"/>
            <a:r>
              <a:rPr lang="ko-KR" altLang="en-US" dirty="0"/>
              <a:t>리눅스 파일의 종류와 특징</a:t>
            </a:r>
            <a:r>
              <a:rPr lang="en-US" altLang="ko-KR" dirty="0"/>
              <a:t>, </a:t>
            </a:r>
            <a:r>
              <a:rPr lang="ko-KR" altLang="en-US" dirty="0"/>
              <a:t>디렉터리 사용 명령</a:t>
            </a:r>
            <a:r>
              <a:rPr lang="en-US" altLang="ko-KR" dirty="0"/>
              <a:t>, </a:t>
            </a:r>
            <a:r>
              <a:rPr lang="ko-KR" altLang="en-US" dirty="0"/>
              <a:t>파일을 다루는 명령 순으로 구성</a:t>
            </a:r>
            <a:endParaRPr lang="en-US" altLang="ko-KR" dirty="0"/>
          </a:p>
          <a:p>
            <a:pPr lvl="1"/>
            <a:r>
              <a:rPr lang="ko-KR" altLang="en-US" dirty="0"/>
              <a:t>파일의 종류 이해</a:t>
            </a:r>
            <a:endParaRPr lang="en-US" altLang="ko-KR" dirty="0"/>
          </a:p>
          <a:p>
            <a:pPr lvl="1"/>
            <a:r>
              <a:rPr lang="ko-KR" altLang="en-US" dirty="0"/>
              <a:t>디렉터리를 사용하기 위해 디렉터리의 계층 구조 학습</a:t>
            </a:r>
            <a:endParaRPr lang="en-US" altLang="ko-KR" dirty="0"/>
          </a:p>
          <a:p>
            <a:pPr lvl="1"/>
            <a:r>
              <a:rPr lang="ko-KR" altLang="en-US" dirty="0"/>
              <a:t>디렉터리를 이동</a:t>
            </a:r>
            <a:r>
              <a:rPr lang="en-US" altLang="ko-KR" dirty="0"/>
              <a:t>·</a:t>
            </a:r>
            <a:r>
              <a:rPr lang="ko-KR" altLang="en-US" dirty="0"/>
              <a:t>생성</a:t>
            </a:r>
            <a:r>
              <a:rPr lang="en-US" altLang="ko-KR" dirty="0"/>
              <a:t>·</a:t>
            </a:r>
            <a:r>
              <a:rPr lang="ko-KR" altLang="en-US" dirty="0"/>
              <a:t>삭제하는 명령 학습</a:t>
            </a:r>
            <a:endParaRPr lang="en-US" altLang="ko-KR" dirty="0"/>
          </a:p>
          <a:p>
            <a:pPr lvl="1"/>
            <a:r>
              <a:rPr lang="ko-KR" altLang="en-US" dirty="0"/>
              <a:t>파일의 내용을 보는 명령과 파일을 생성</a:t>
            </a:r>
            <a:r>
              <a:rPr lang="en-US" altLang="ko-KR" dirty="0"/>
              <a:t>·</a:t>
            </a:r>
            <a:r>
              <a:rPr lang="ko-KR" altLang="en-US" dirty="0"/>
              <a:t>복사</a:t>
            </a:r>
            <a:r>
              <a:rPr lang="en-US" altLang="ko-KR" dirty="0"/>
              <a:t>·</a:t>
            </a:r>
            <a:r>
              <a:rPr lang="ko-KR" altLang="en-US" dirty="0"/>
              <a:t>이동</a:t>
            </a:r>
            <a:r>
              <a:rPr lang="en-US" altLang="ko-KR" dirty="0"/>
              <a:t>·</a:t>
            </a:r>
            <a:r>
              <a:rPr lang="ko-KR" altLang="en-US" dirty="0"/>
              <a:t>삭제하는 명령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2878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리눅스의 파일과 디렉터리</a:t>
            </a:r>
          </a:p>
        </p:txBody>
      </p:sp>
    </p:spTree>
    <p:extLst>
      <p:ext uri="{BB962C8B-B14F-4D97-AF65-F5344CB8AC3E}">
        <p14:creationId xmlns:p14="http://schemas.microsoft.com/office/powerpoint/2010/main" val="1618799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: </a:t>
            </a:r>
            <a:r>
              <a:rPr lang="ko-KR" altLang="en-US" dirty="0"/>
              <a:t>관련 있는 정보들의 집합</a:t>
            </a:r>
            <a:endParaRPr lang="en-US" altLang="ko-KR" dirty="0"/>
          </a:p>
          <a:p>
            <a:r>
              <a:rPr lang="ko-KR" altLang="en-US" dirty="0"/>
              <a:t>파일의 종류</a:t>
            </a:r>
            <a:endParaRPr lang="en-US" altLang="ko-KR" dirty="0"/>
          </a:p>
          <a:p>
            <a:pPr lvl="1"/>
            <a:r>
              <a:rPr lang="ko-KR" altLang="en-US" dirty="0"/>
              <a:t>일반 파일</a:t>
            </a:r>
            <a:r>
              <a:rPr lang="en-US" altLang="ko-KR" dirty="0"/>
              <a:t>: </a:t>
            </a:r>
            <a:r>
              <a:rPr lang="ko-KR" altLang="en-US" dirty="0"/>
              <a:t>텍스트 파일</a:t>
            </a:r>
            <a:r>
              <a:rPr lang="en-US" altLang="ko-KR" dirty="0"/>
              <a:t>, </a:t>
            </a:r>
            <a:r>
              <a:rPr lang="ko-KR" altLang="en-US" dirty="0"/>
              <a:t>실행파일 이미지 파일 등 주로 데이터를 저장</a:t>
            </a:r>
            <a:endParaRPr lang="en-US" altLang="ko-KR" dirty="0"/>
          </a:p>
          <a:p>
            <a:pPr lvl="1"/>
            <a:r>
              <a:rPr lang="ko-KR" altLang="en-US" dirty="0"/>
              <a:t>디렉터리</a:t>
            </a:r>
            <a:endParaRPr lang="en-US" altLang="ko-KR" dirty="0"/>
          </a:p>
          <a:p>
            <a:pPr lvl="2"/>
            <a:r>
              <a:rPr lang="ko-KR" altLang="en-US" dirty="0"/>
              <a:t>리눅스에서는 디렉터리도 파일로 취급</a:t>
            </a:r>
            <a:endParaRPr lang="en-US" altLang="ko-KR" dirty="0"/>
          </a:p>
          <a:p>
            <a:pPr lvl="2"/>
            <a:r>
              <a:rPr lang="ko-KR" altLang="en-US" dirty="0"/>
              <a:t>해당 디렉터리에 저장된 파일이나 하위 디렉터리에 대한 정보 저장</a:t>
            </a:r>
            <a:endParaRPr lang="en-US" altLang="ko-KR" dirty="0"/>
          </a:p>
          <a:p>
            <a:pPr lvl="1"/>
            <a:r>
              <a:rPr lang="ko-KR" altLang="en-US" dirty="0" err="1"/>
              <a:t>심볼릭</a:t>
            </a:r>
            <a:r>
              <a:rPr lang="ko-KR" altLang="en-US" dirty="0"/>
              <a:t> 링크</a:t>
            </a:r>
            <a:endParaRPr lang="en-US" altLang="ko-KR" dirty="0"/>
          </a:p>
          <a:p>
            <a:pPr lvl="2"/>
            <a:r>
              <a:rPr lang="ko-KR" altLang="en-US" dirty="0"/>
              <a:t>원본 파일을 다른 파일명으로 지정한 것</a:t>
            </a:r>
            <a:endParaRPr lang="en-US" altLang="ko-KR" dirty="0"/>
          </a:p>
          <a:p>
            <a:pPr lvl="2"/>
            <a:r>
              <a:rPr lang="ko-KR" altLang="en-US" dirty="0"/>
              <a:t>윈도의 바로가기 파일과 유사</a:t>
            </a:r>
            <a:endParaRPr lang="en-US" altLang="ko-KR" dirty="0"/>
          </a:p>
          <a:p>
            <a:pPr lvl="1"/>
            <a:r>
              <a:rPr lang="ko-KR" altLang="en-US" dirty="0"/>
              <a:t>장치파일</a:t>
            </a:r>
            <a:endParaRPr lang="en-US" altLang="ko-KR" dirty="0"/>
          </a:p>
          <a:p>
            <a:pPr lvl="2"/>
            <a:r>
              <a:rPr lang="ko-KR" altLang="en-US" dirty="0"/>
              <a:t>하드디스크나 키보드 같은 각종 장치도 파일로 취급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1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6FD93-362D-7621-D45B-71F43FFE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D27D3-6668-2B8F-D7C8-4A81B0FF310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파일의 종류를 알아보는 명령</a:t>
            </a:r>
            <a:r>
              <a:rPr lang="en-US" altLang="ko-KR" dirty="0"/>
              <a:t>: file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57440D-E822-A7CC-54B8-60CE9D93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72816"/>
            <a:ext cx="4702174" cy="16561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9AF575-96FC-7F41-4CA2-54845EA31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195"/>
          <a:stretch/>
        </p:blipFill>
        <p:spPr>
          <a:xfrm>
            <a:off x="983432" y="3645024"/>
            <a:ext cx="10071391" cy="108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734DC-079C-E3A8-A31D-F46B14932CF5}"/>
              </a:ext>
            </a:extLst>
          </p:cNvPr>
          <p:cNvSpPr txBox="1"/>
          <p:nvPr/>
        </p:nvSpPr>
        <p:spPr>
          <a:xfrm>
            <a:off x="6019127" y="2298576"/>
            <a:ext cx="3317233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400" dirty="0"/>
              <a:t>텍스트 파일</a:t>
            </a:r>
            <a:r>
              <a:rPr lang="en-US" altLang="ko-KR" sz="2400" dirty="0"/>
              <a:t>,</a:t>
            </a:r>
            <a:r>
              <a:rPr lang="ko-KR" altLang="en-US" sz="2400" dirty="0"/>
              <a:t> 디렉터리</a:t>
            </a:r>
          </a:p>
        </p:txBody>
      </p:sp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E4E7047A-1359-B98F-0E2B-7979DAC494AD}"/>
              </a:ext>
            </a:extLst>
          </p:cNvPr>
          <p:cNvSpPr/>
          <p:nvPr/>
        </p:nvSpPr>
        <p:spPr>
          <a:xfrm>
            <a:off x="5519936" y="2600908"/>
            <a:ext cx="360040" cy="3240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8208D-0122-52D7-13F9-61103B275BF0}"/>
              </a:ext>
            </a:extLst>
          </p:cNvPr>
          <p:cNvSpPr txBox="1"/>
          <p:nvPr/>
        </p:nvSpPr>
        <p:spPr>
          <a:xfrm>
            <a:off x="5498585" y="5517232"/>
            <a:ext cx="153352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400" dirty="0"/>
              <a:t>실행 파일</a:t>
            </a:r>
          </a:p>
        </p:txBody>
      </p:sp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8E9E5E6A-B195-14F9-B3BC-9522C8D48AEA}"/>
              </a:ext>
            </a:extLst>
          </p:cNvPr>
          <p:cNvSpPr/>
          <p:nvPr/>
        </p:nvSpPr>
        <p:spPr>
          <a:xfrm>
            <a:off x="6119357" y="5085184"/>
            <a:ext cx="336683" cy="4320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0A6DAB-BC36-DBB4-153E-DEDB0F9B7995}"/>
              </a:ext>
            </a:extLst>
          </p:cNvPr>
          <p:cNvSpPr/>
          <p:nvPr/>
        </p:nvSpPr>
        <p:spPr>
          <a:xfrm>
            <a:off x="5375920" y="4293096"/>
            <a:ext cx="16561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4C6A92-504C-4DBB-9F06-6BB0BC965331}"/>
              </a:ext>
            </a:extLst>
          </p:cNvPr>
          <p:cNvSpPr/>
          <p:nvPr/>
        </p:nvSpPr>
        <p:spPr>
          <a:xfrm>
            <a:off x="1991544" y="2996932"/>
            <a:ext cx="1224136" cy="306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66A6AE-901F-7576-274D-4BFFC589C50A}"/>
              </a:ext>
            </a:extLst>
          </p:cNvPr>
          <p:cNvSpPr/>
          <p:nvPr/>
        </p:nvSpPr>
        <p:spPr>
          <a:xfrm>
            <a:off x="2041114" y="2231785"/>
            <a:ext cx="1390590" cy="369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78767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D8FB5-6831-55DC-4F30-5F5586AE7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 계층구조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7678B2-5379-6A29-F55F-9EA2EBC34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6"/>
          <a:stretch/>
        </p:blipFill>
        <p:spPr>
          <a:xfrm>
            <a:off x="2783632" y="2111515"/>
            <a:ext cx="8489826" cy="275764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B30B1FD4-3094-9DDF-16E1-CBDD2864A515}"/>
              </a:ext>
            </a:extLst>
          </p:cNvPr>
          <p:cNvSpPr/>
          <p:nvPr/>
        </p:nvSpPr>
        <p:spPr>
          <a:xfrm>
            <a:off x="5087888" y="1967499"/>
            <a:ext cx="1440160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8280A2-1C66-000D-C3C3-AAB4DE9A1413}"/>
              </a:ext>
            </a:extLst>
          </p:cNvPr>
          <p:cNvSpPr txBox="1"/>
          <p:nvPr/>
        </p:nvSpPr>
        <p:spPr>
          <a:xfrm>
            <a:off x="6326105" y="1533148"/>
            <a:ext cx="216024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err="1"/>
              <a:t>루트디렉터리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0522F-6640-268C-C0D1-1E956752CB57}"/>
              </a:ext>
            </a:extLst>
          </p:cNvPr>
          <p:cNvSpPr txBox="1"/>
          <p:nvPr/>
        </p:nvSpPr>
        <p:spPr>
          <a:xfrm>
            <a:off x="796913" y="3047619"/>
            <a:ext cx="216024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/>
              <a:t>서브</a:t>
            </a:r>
            <a:r>
              <a:rPr lang="en-US" altLang="ko-KR" dirty="0"/>
              <a:t>(sub)</a:t>
            </a:r>
            <a:r>
              <a:rPr lang="ko-KR" altLang="en-US" dirty="0"/>
              <a:t>디렉터리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E696D-DA61-E229-2D2C-25E6A52246FC}"/>
              </a:ext>
            </a:extLst>
          </p:cNvPr>
          <p:cNvSpPr txBox="1"/>
          <p:nvPr/>
        </p:nvSpPr>
        <p:spPr>
          <a:xfrm>
            <a:off x="8184232" y="4730488"/>
            <a:ext cx="3262746" cy="5763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/>
              <a:t>부모 디렉터리</a:t>
            </a:r>
            <a:r>
              <a:rPr lang="en-US" altLang="ko-KR" dirty="0"/>
              <a:t>(</a:t>
            </a:r>
            <a:r>
              <a:rPr lang="ko-KR" altLang="en-US" dirty="0" err="1"/>
              <a:t>상위디렉터리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D3EA0-85FA-6272-8108-748981FF576A}"/>
              </a:ext>
            </a:extLst>
          </p:cNvPr>
          <p:cNvSpPr txBox="1"/>
          <p:nvPr/>
        </p:nvSpPr>
        <p:spPr>
          <a:xfrm>
            <a:off x="8184232" y="5162665"/>
            <a:ext cx="3262746" cy="5763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/>
              <a:t>자식 디렉터리</a:t>
            </a:r>
            <a:r>
              <a:rPr lang="en-US" altLang="ko-KR" dirty="0"/>
              <a:t>(</a:t>
            </a:r>
            <a:r>
              <a:rPr lang="ko-KR" altLang="en-US" dirty="0" err="1"/>
              <a:t>하위디렉터리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67417-A27B-CBE2-04D4-49E87C3F91A6}"/>
              </a:ext>
            </a:extLst>
          </p:cNvPr>
          <p:cNvSpPr txBox="1"/>
          <p:nvPr/>
        </p:nvSpPr>
        <p:spPr>
          <a:xfrm>
            <a:off x="2567608" y="5490830"/>
            <a:ext cx="4391329" cy="5763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/>
              <a:t>작업</a:t>
            </a:r>
            <a:r>
              <a:rPr lang="en-US" altLang="ko-KR" dirty="0"/>
              <a:t>(work)</a:t>
            </a:r>
            <a:r>
              <a:rPr lang="ko-KR" altLang="en-US" dirty="0"/>
              <a:t>디렉터리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(home)</a:t>
            </a:r>
            <a:r>
              <a:rPr lang="ko-KR" altLang="en-US" dirty="0"/>
              <a:t> 디렉터리</a:t>
            </a:r>
          </a:p>
        </p:txBody>
      </p:sp>
    </p:spTree>
    <p:extLst>
      <p:ext uri="{BB962C8B-B14F-4D97-AF65-F5344CB8AC3E}">
        <p14:creationId xmlns:p14="http://schemas.microsoft.com/office/powerpoint/2010/main" val="33406277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E0BAD2-6471-4BAB-A3EF-11CD3F73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33" y="1124744"/>
            <a:ext cx="1129665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11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B7A572-97A3-473D-82C4-1AF1A22B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95" y="1268760"/>
            <a:ext cx="112109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26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4D3C5-E6A8-4182-9773-2CB34B55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268760"/>
            <a:ext cx="113823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41C0CF-F702-4E02-941E-76B0FFB99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103346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0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리눅스 기초</a:t>
            </a:r>
          </a:p>
        </p:txBody>
      </p:sp>
    </p:spTree>
    <p:extLst>
      <p:ext uri="{BB962C8B-B14F-4D97-AF65-F5344CB8AC3E}">
        <p14:creationId xmlns:p14="http://schemas.microsoft.com/office/powerpoint/2010/main" val="19090868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49AA3-5A68-7BAF-895D-AE3E876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7E10E-574E-5955-8DD3-988575907C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디렉터리의 주요기능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247D685-B427-E6A7-B218-F45A75925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1"/>
          <a:stretch/>
        </p:blipFill>
        <p:spPr>
          <a:xfrm>
            <a:off x="906380" y="5134519"/>
            <a:ext cx="6762750" cy="160685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1E172EE-8656-30EB-F028-810DDE3E8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4"/>
          <a:stretch/>
        </p:blipFill>
        <p:spPr>
          <a:xfrm>
            <a:off x="839416" y="1628800"/>
            <a:ext cx="6829425" cy="349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90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18386-5E2A-BA28-A328-50723600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0A1B0B-9087-03E9-4BEB-354EF114B2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9806087" cy="5518344"/>
          </a:xfrm>
        </p:spPr>
        <p:txBody>
          <a:bodyPr/>
          <a:lstStyle/>
          <a:p>
            <a:r>
              <a:rPr lang="ko-KR" altLang="en-US" dirty="0"/>
              <a:t>절대경로명과 상대경로명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2A8BB4-1887-E8D5-3A9A-A7195ED04D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143"/>
          <a:stretch/>
        </p:blipFill>
        <p:spPr>
          <a:xfrm>
            <a:off x="266911" y="3542624"/>
            <a:ext cx="8489826" cy="2622680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0BF6D01-1802-621C-43B9-AC32287579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0"/>
          <a:stretch/>
        </p:blipFill>
        <p:spPr>
          <a:xfrm>
            <a:off x="4511824" y="1340768"/>
            <a:ext cx="7676008" cy="283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18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D232-4DB9-D743-24CD-784C37C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리눅스의 파일과 디렉터리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9869D-9CF1-51C1-6193-065E1B0AD7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파일과 디렉터리 이름의 규칙</a:t>
            </a:r>
            <a:endParaRPr lang="en-US" altLang="ko-KR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58656F6-5ACC-7132-3940-1784DA010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>
          <a:xfrm>
            <a:off x="839415" y="2204864"/>
            <a:ext cx="996837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5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</p:spTree>
    <p:extLst>
      <p:ext uri="{BB962C8B-B14F-4D97-AF65-F5344CB8AC3E}">
        <p14:creationId xmlns:p14="http://schemas.microsoft.com/office/powerpoint/2010/main" val="22268711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EF871-070F-17BB-88F7-9B2393CF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5DE82-C710-BBE3-2F93-6DBAF868BEF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현재 디렉터리 확인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A2299C-68EF-C31A-D384-5BC28A5F7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72816"/>
            <a:ext cx="9744390" cy="1584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E07297-BD6B-0081-2E96-8C547C06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608242"/>
            <a:ext cx="9751736" cy="9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38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5D9B6-ECD8-81B2-177A-AAB523D7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0BF75D-FB2F-7F67-71BC-2DCC9670AEF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3EB8AF-DABF-9D92-1A86-4D8131DE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512168"/>
            <a:ext cx="10081120" cy="19168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973BA1-1EB4-EB47-EC8F-322849A81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3545632"/>
            <a:ext cx="10292186" cy="15334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5F8F23-6B79-BAEA-18CC-9081CCD1E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00" y="5165432"/>
            <a:ext cx="10318810" cy="1520560"/>
          </a:xfrm>
          <a:prstGeom prst="rect">
            <a:avLst/>
          </a:prstGeom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B7C50363-7FC8-AE40-993C-5FFD7E950912}"/>
              </a:ext>
            </a:extLst>
          </p:cNvPr>
          <p:cNvSpPr/>
          <p:nvPr/>
        </p:nvSpPr>
        <p:spPr>
          <a:xfrm>
            <a:off x="6384032" y="4149080"/>
            <a:ext cx="864096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F089FD-64A8-B3C8-681A-33A9730DD0FD}"/>
              </a:ext>
            </a:extLst>
          </p:cNvPr>
          <p:cNvSpPr txBox="1"/>
          <p:nvPr/>
        </p:nvSpPr>
        <p:spPr>
          <a:xfrm>
            <a:off x="7517510" y="3943908"/>
            <a:ext cx="29523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400" dirty="0"/>
              <a:t>절대경로명 사용</a:t>
            </a: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4D27ABA4-019C-D882-187C-6137F9C6F8CC}"/>
              </a:ext>
            </a:extLst>
          </p:cNvPr>
          <p:cNvSpPr/>
          <p:nvPr/>
        </p:nvSpPr>
        <p:spPr>
          <a:xfrm>
            <a:off x="6384032" y="5586180"/>
            <a:ext cx="864096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6D2DB-48AA-D93B-376B-17B469E5B90A}"/>
              </a:ext>
            </a:extLst>
          </p:cNvPr>
          <p:cNvSpPr txBox="1"/>
          <p:nvPr/>
        </p:nvSpPr>
        <p:spPr>
          <a:xfrm>
            <a:off x="7517510" y="5294970"/>
            <a:ext cx="29523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400" dirty="0"/>
              <a:t>상대경로명 사용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7EC98-A044-DB5A-CAFB-32847FB63406}"/>
              </a:ext>
            </a:extLst>
          </p:cNvPr>
          <p:cNvSpPr txBox="1"/>
          <p:nvPr/>
        </p:nvSpPr>
        <p:spPr>
          <a:xfrm>
            <a:off x="6691142" y="2296214"/>
            <a:ext cx="3581321" cy="1039044"/>
          </a:xfrm>
          <a:prstGeom prst="rect">
            <a:avLst/>
          </a:prstGeom>
          <a:solidFill>
            <a:srgbClr val="FFFF00"/>
          </a:solidFill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400" dirty="0"/>
              <a:t>홈 디렉터리로 바로 이동</a:t>
            </a:r>
            <a:endParaRPr lang="en-US" altLang="ko-KR" sz="2400" dirty="0"/>
          </a:p>
          <a:p>
            <a:r>
              <a:rPr lang="en-US" altLang="ko-KR" sz="2400" dirty="0"/>
              <a:t>cd ~  </a:t>
            </a:r>
            <a:r>
              <a:rPr lang="ko-KR" altLang="en-US" sz="2400" dirty="0"/>
              <a:t>또는 </a:t>
            </a:r>
            <a:r>
              <a:rPr lang="en-US" altLang="ko-KR" sz="2400" dirty="0"/>
              <a:t>cd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446390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9CD92-1FE5-2500-6FC2-78FCB206D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5FC5ED-2FC7-F52D-BABB-C906F0A9D5F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 내용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857EEC-D433-61C6-8B05-F24DA8CD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663248"/>
            <a:ext cx="9893130" cy="46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34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B43EC-0504-B2D8-6C9E-7FB9421AB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95EDA-B419-7E24-8282-A2E8DE4087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246247" cy="5518344"/>
          </a:xfrm>
        </p:spPr>
        <p:txBody>
          <a:bodyPr/>
          <a:lstStyle/>
          <a:p>
            <a:pPr lvl="1"/>
            <a:r>
              <a:rPr lang="ko-KR" altLang="en-US" dirty="0"/>
              <a:t>현재 디렉터리 내용 확인</a:t>
            </a:r>
            <a:r>
              <a:rPr lang="en-US" altLang="ko-KR" dirty="0"/>
              <a:t>: ls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숨김 파일 확인하기</a:t>
            </a:r>
            <a:r>
              <a:rPr lang="en-US" altLang="ko-KR" dirty="0"/>
              <a:t>: ls</a:t>
            </a:r>
            <a:r>
              <a:rPr lang="ko-KR" altLang="en-US" dirty="0"/>
              <a:t> </a:t>
            </a:r>
            <a:r>
              <a:rPr lang="en-US" altLang="ko-KR" dirty="0"/>
              <a:t>–a</a:t>
            </a:r>
          </a:p>
          <a:p>
            <a:pPr lvl="2"/>
            <a:r>
              <a:rPr lang="ko-KR" altLang="en-US" dirty="0" err="1"/>
              <a:t>숨김파일</a:t>
            </a:r>
            <a:r>
              <a:rPr lang="en-US" altLang="ko-KR" dirty="0"/>
              <a:t>: . </a:t>
            </a:r>
            <a:r>
              <a:rPr lang="ko-KR" altLang="en-US" dirty="0"/>
              <a:t>으로 시작하는 파일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파일의 종류 표시</a:t>
            </a:r>
            <a:r>
              <a:rPr lang="en-US" altLang="ko-KR" dirty="0"/>
              <a:t>: ls -F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3A0E3A-5F94-9501-0081-1D89C4A60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1" y="1079008"/>
            <a:ext cx="6821869" cy="9818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9FBEA3-92A3-39A8-B10C-E9989ED8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71" y="2276872"/>
            <a:ext cx="6977578" cy="1944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2530A7-A648-87FC-23EF-1E26FFF24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1" y="4563001"/>
            <a:ext cx="6714526" cy="9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59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4C60A-0EC1-5EB0-2F9A-4010C27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1F50B2-177E-7D14-5DBB-A42D8FAFEE3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지정한 디렉터리의 내용 출력하기</a:t>
            </a:r>
            <a:endParaRPr lang="en-US" altLang="ko-KR" dirty="0"/>
          </a:p>
          <a:p>
            <a:pPr lvl="2"/>
            <a:r>
              <a:rPr lang="en-US" altLang="ko-KR" dirty="0"/>
              <a:t>ls </a:t>
            </a:r>
            <a:r>
              <a:rPr lang="ko-KR" altLang="en-US" dirty="0"/>
              <a:t>디렉터리명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상세한 정보 출력하기</a:t>
            </a:r>
            <a:r>
              <a:rPr lang="en-US" altLang="ko-KR" dirty="0"/>
              <a:t>: ls -l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32348C-4C02-01BF-8B7C-2C60705B4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357" y="980728"/>
            <a:ext cx="3838708" cy="18459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BE6025-49CD-3005-8F13-11F7C74E3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3010644"/>
            <a:ext cx="5559722" cy="3611713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B7E370F3-B591-5915-B810-2535BA7352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9"/>
          <a:stretch/>
        </p:blipFill>
        <p:spPr>
          <a:xfrm>
            <a:off x="6119357" y="3284983"/>
            <a:ext cx="4957217" cy="33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974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826F1-4602-66AE-5705-F2C5B03F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53466-561D-CABF-DF11-0C54EDE1172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디렉터리의 자체 정보 확인하기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FF0000"/>
                </a:solidFill>
              </a:rPr>
              <a:t>ls –d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파일이 있는지 확인하기</a:t>
            </a:r>
            <a:endParaRPr lang="en-US" altLang="ko-KR" dirty="0"/>
          </a:p>
          <a:p>
            <a:endParaRPr lang="en-US" altLang="ko-KR"/>
          </a:p>
          <a:p>
            <a:endParaRPr lang="en-US" altLang="ko-KR"/>
          </a:p>
          <a:p>
            <a:endParaRPr lang="en-US" altLang="ko-KR" dirty="0"/>
          </a:p>
          <a:p>
            <a:pPr lvl="1"/>
            <a:r>
              <a:rPr lang="ko-KR" altLang="en-US" dirty="0"/>
              <a:t>비슷한 명령</a:t>
            </a:r>
            <a:r>
              <a:rPr lang="en-US" altLang="ko-KR" dirty="0"/>
              <a:t>: </a:t>
            </a:r>
            <a:r>
              <a:rPr lang="en-US" altLang="ko-KR" dirty="0" err="1"/>
              <a:t>dir</a:t>
            </a:r>
            <a:r>
              <a:rPr lang="en-US" altLang="ko-KR"/>
              <a:t>, vdir               dir </a:t>
            </a:r>
          </a:p>
          <a:p>
            <a:pPr lvl="8"/>
            <a:r>
              <a:rPr lang="en-US" altLang="ko-KR"/>
              <a:t>   vdir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8AE41-7088-F53E-A55E-DB37D125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19" y="1124744"/>
            <a:ext cx="6522512" cy="27953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B9531D-26BA-FCB3-7481-A59CB595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4077072"/>
            <a:ext cx="6617591" cy="1584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AAF48-204E-4F96-A75D-32E3CB160BFA}"/>
              </a:ext>
            </a:extLst>
          </p:cNvPr>
          <p:cNvSpPr txBox="1"/>
          <p:nvPr/>
        </p:nvSpPr>
        <p:spPr>
          <a:xfrm>
            <a:off x="4583832" y="5877272"/>
            <a:ext cx="216024" cy="720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25000" lnSpcReduction="20000"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314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C5709-DDFE-50A6-FAA3-64F94C3F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D8FB5-6831-55DC-4F30-5F5586AE72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리눅스 커널과 응용 프로그램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85C7AC-A1DF-D504-6D0E-16FACA44B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8"/>
          <a:stretch/>
        </p:blipFill>
        <p:spPr>
          <a:xfrm>
            <a:off x="2999656" y="2340759"/>
            <a:ext cx="5305425" cy="29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6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5139F-D4D2-65D6-1967-6F09AF20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E93FF-3733-C8C7-203A-88C8A379640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079008"/>
            <a:ext cx="6085029" cy="5518344"/>
          </a:xfrm>
        </p:spPr>
        <p:txBody>
          <a:bodyPr/>
          <a:lstStyle/>
          <a:p>
            <a:r>
              <a:rPr lang="ko-KR" altLang="en-US" dirty="0"/>
              <a:t>디렉터리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A04AE6-D3CD-1A33-7F14-E361C5B5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1097856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41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45CC8-BF67-04BA-3E4F-88E40C43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ADA4A-D8F2-809E-5A8D-9E78B0A44F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디렉터리 한 개 만들기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디렉터리 여러 개를 동시에 만들기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DE6801B-BAAC-0933-59BD-EB54DC08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196752"/>
            <a:ext cx="7552948" cy="18722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A867F8-0275-2C5C-5B57-1289371C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659" y="3929266"/>
            <a:ext cx="6624736" cy="20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F259A-FBC0-873D-69CA-E4A6BACE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B1990F-900E-BF30-F532-1F8CB2EA678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중간 디렉터리를 자동으로 만들기</a:t>
            </a:r>
            <a:r>
              <a:rPr lang="en-US" altLang="ko-KR" dirty="0"/>
              <a:t>: </a:t>
            </a:r>
            <a:r>
              <a:rPr lang="en-US" altLang="ko-KR" dirty="0" err="1"/>
              <a:t>mkdir</a:t>
            </a:r>
            <a:r>
              <a:rPr lang="en-US" altLang="ko-KR" dirty="0"/>
              <a:t> -p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4772D2-7C65-0621-1B94-F45A0F4D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00808"/>
            <a:ext cx="10981232" cy="10801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5F05EA-1A98-167F-C198-FF5C076A7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2" y="2979492"/>
            <a:ext cx="8687832" cy="3765918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A3EB396C-42D3-3065-583C-B6312AA2A6FE}"/>
              </a:ext>
            </a:extLst>
          </p:cNvPr>
          <p:cNvSpPr/>
          <p:nvPr/>
        </p:nvSpPr>
        <p:spPr>
          <a:xfrm>
            <a:off x="3791744" y="2670911"/>
            <a:ext cx="1080120" cy="341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615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C4635-2D7B-953F-7DAB-BB00BCAEE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2B322-E9E3-276E-DBAE-4BD15CB577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디렉터리 삭제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F9D95D-2A04-8921-3100-F6F2CC90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700808"/>
            <a:ext cx="10884043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788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5638A-FAAB-A720-3226-46E0BD5C3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디렉터리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B49F5-27B3-2213-DB19-63E9C83BF81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디렉터리 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빈 디렉터리가 아니면 삭제 불가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B1BC7E-317B-F53F-D525-807CE7D05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0" y="1067888"/>
            <a:ext cx="8900042" cy="14250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87B6B4-0EC3-97AA-B06B-59B3F7E8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3501008"/>
            <a:ext cx="839850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27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D9008-2955-832E-4DA5-F4171109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디렉터리 만들고 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9BA9-B13C-1BFF-48A5-0047373F23D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4621511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홈 디렉터리로 이동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실습을 위한 기본 디렉터리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ch2 </a:t>
            </a:r>
            <a:r>
              <a:rPr lang="ko-KR" altLang="en-US" dirty="0"/>
              <a:t>디렉터리를 만들고 그 디렉터리로 이동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8B8789-0C21-7960-C108-278187B6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079008"/>
            <a:ext cx="3523610" cy="1269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AE6E1E-BF40-9B26-DE21-44E211527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802" y="2510860"/>
            <a:ext cx="5284135" cy="1566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177125-5D25-24C2-04CB-A6BBE491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896" y="4273138"/>
            <a:ext cx="6448562" cy="182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369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A17ED-7CE3-A951-D0BF-3E6BEC76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디렉터리 만들고 삭제하기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1423C15-9BE7-7F6F-7941-A6AED704BCD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5269583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 startAt="4"/>
            </a:pPr>
            <a:r>
              <a:rPr lang="en-US" altLang="ko-KR" dirty="0"/>
              <a:t>one, two, three </a:t>
            </a:r>
            <a:r>
              <a:rPr lang="ko-KR" altLang="en-US" dirty="0"/>
              <a:t>디렉터리를 동시에 만들기</a:t>
            </a:r>
            <a:endParaRPr lang="en-US" altLang="ko-KR" dirty="0"/>
          </a:p>
          <a:p>
            <a:pPr marL="457200" indent="-457200">
              <a:buFont typeface="+mj-ea"/>
              <a:buAutoNum type="circleNumDbPlain" startAt="4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4"/>
            </a:pPr>
            <a:r>
              <a:rPr lang="en-US" altLang="ko-KR" dirty="0"/>
              <a:t>one </a:t>
            </a:r>
            <a:r>
              <a:rPr lang="ko-KR" altLang="en-US" dirty="0"/>
              <a:t>디렉터리 아래에 </a:t>
            </a:r>
            <a:r>
              <a:rPr lang="en-US" altLang="ko-KR" dirty="0" err="1"/>
              <a:t>tmp</a:t>
            </a:r>
            <a:r>
              <a:rPr lang="en-US" altLang="ko-KR" dirty="0"/>
              <a:t>/test </a:t>
            </a:r>
            <a:r>
              <a:rPr lang="ko-KR" altLang="en-US" dirty="0"/>
              <a:t>디렉터리 생성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  - </a:t>
            </a:r>
            <a:r>
              <a:rPr lang="ko-KR" altLang="en-US" dirty="0"/>
              <a:t>중간 경로인 </a:t>
            </a:r>
            <a:r>
              <a:rPr lang="en-US" altLang="ko-KR" dirty="0" err="1"/>
              <a:t>tmp</a:t>
            </a:r>
            <a:r>
              <a:rPr lang="en-US" altLang="ko-KR" dirty="0"/>
              <a:t> </a:t>
            </a:r>
            <a:r>
              <a:rPr lang="ko-KR" altLang="en-US" dirty="0"/>
              <a:t>디렉터리는 자동 생성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/>
              <a:t>  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	</a:t>
            </a:r>
          </a:p>
          <a:p>
            <a:pPr marL="104775" lvl="1" indent="0">
              <a:buNone/>
            </a:pPr>
            <a:endParaRPr lang="en-US" altLang="ko-KR" dirty="0"/>
          </a:p>
          <a:p>
            <a:pPr marL="104775" lvl="1" indent="0">
              <a:buNone/>
            </a:pPr>
            <a:endParaRPr lang="en-US" altLang="ko-KR" dirty="0"/>
          </a:p>
          <a:p>
            <a:pPr marL="457200" indent="-457200">
              <a:buFont typeface="+mj-ea"/>
              <a:buAutoNum type="circleNumDbPlain" startAt="4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4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29B2DB1-5C22-0A4E-A9E6-0A0EFBF30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1071965"/>
            <a:ext cx="6212682" cy="127691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2FF43B3-410B-1FF1-A42D-9F6C12308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2437402"/>
            <a:ext cx="6212682" cy="37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14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A17ED-7CE3-A951-D0BF-3E6BEC76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디렉터리 만들고 삭제하기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1423C15-9BE7-7F6F-7941-A6AED704BCD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0094119" cy="5518344"/>
          </a:xfrm>
        </p:spPr>
        <p:txBody>
          <a:bodyPr/>
          <a:lstStyle/>
          <a:p>
            <a:pPr marL="457200" indent="-457200">
              <a:buFont typeface="+mj-ea"/>
              <a:buAutoNum type="circleNumDbPlain" startAt="6"/>
            </a:pPr>
            <a:r>
              <a:rPr lang="en-US" altLang="ko-KR"/>
              <a:t>one </a:t>
            </a:r>
            <a:r>
              <a:rPr lang="ko-KR" altLang="en-US" dirty="0"/>
              <a:t>디렉터리를 </a:t>
            </a:r>
            <a:r>
              <a:rPr lang="en-US" altLang="ko-KR" dirty="0" err="1"/>
              <a:t>rmdir</a:t>
            </a:r>
            <a:r>
              <a:rPr lang="en-US" altLang="ko-KR" dirty="0"/>
              <a:t> </a:t>
            </a:r>
            <a:r>
              <a:rPr lang="ko-KR" altLang="en-US"/>
              <a:t>명령으로 삭제</a:t>
            </a:r>
            <a:endParaRPr lang="en-US" altLang="ko-KR"/>
          </a:p>
          <a:p>
            <a:pPr marL="104775" lvl="1" indent="0">
              <a:buNone/>
            </a:pPr>
            <a:r>
              <a:rPr lang="en-US" altLang="ko-KR"/>
              <a:t>     </a:t>
            </a:r>
          </a:p>
          <a:p>
            <a:pPr marL="104775" lvl="1" indent="0">
              <a:buNone/>
            </a:pPr>
            <a:endParaRPr lang="en-US" altLang="ko-KR" dirty="0"/>
          </a:p>
          <a:p>
            <a:pPr marL="457200" indent="-457200">
              <a:buFont typeface="+mj-ea"/>
              <a:buAutoNum type="circleNumDbPlain" startAt="6"/>
            </a:pPr>
            <a:r>
              <a:rPr lang="en-US" altLang="ko-KR" dirty="0"/>
              <a:t>two, three </a:t>
            </a:r>
            <a:r>
              <a:rPr lang="ko-KR" altLang="en-US" dirty="0"/>
              <a:t>디렉터리를 </a:t>
            </a:r>
            <a:r>
              <a:rPr lang="ko-KR" altLang="en-US"/>
              <a:t>동시에 삭제</a:t>
            </a:r>
            <a:endParaRPr lang="en-US" altLang="ko-KR"/>
          </a:p>
          <a:p>
            <a:pPr marL="0" indent="0">
              <a:buNone/>
            </a:pPr>
            <a:r>
              <a:rPr lang="en-US" altLang="ko-KR"/>
              <a:t>     </a:t>
            </a:r>
            <a:endParaRPr lang="en-US" altLang="ko-KR" dirty="0"/>
          </a:p>
          <a:p>
            <a:pPr marL="104775" lvl="1" indent="0">
              <a:buNone/>
            </a:pPr>
            <a:r>
              <a:rPr lang="en-US" altLang="ko-KR" dirty="0"/>
              <a:t>	</a:t>
            </a:r>
          </a:p>
          <a:p>
            <a:pPr marL="104775" lvl="1" indent="0">
              <a:buNone/>
            </a:pPr>
            <a:endParaRPr lang="en-US" altLang="ko-KR" dirty="0"/>
          </a:p>
          <a:p>
            <a:pPr marL="104775" lvl="1" indent="0">
              <a:buNone/>
            </a:pPr>
            <a:endParaRPr lang="en-US" altLang="ko-KR" dirty="0"/>
          </a:p>
          <a:p>
            <a:pPr marL="457200" indent="-457200">
              <a:buFont typeface="+mj-ea"/>
              <a:buAutoNum type="circleNumDbPlain" startAt="6"/>
            </a:pPr>
            <a:endParaRPr lang="en-US" altLang="ko-KR" dirty="0"/>
          </a:p>
          <a:p>
            <a:pPr marL="457200" indent="-457200">
              <a:buFont typeface="+mj-ea"/>
              <a:buAutoNum type="circleNumDbPlain" startAt="6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55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2591179"/>
            <a:ext cx="12192000" cy="1125853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</p:spTree>
    <p:extLst>
      <p:ext uri="{BB962C8B-B14F-4D97-AF65-F5344CB8AC3E}">
        <p14:creationId xmlns:p14="http://schemas.microsoft.com/office/powerpoint/2010/main" val="20460855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22D98-64D0-9CDB-D27B-CA977279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70587-4BB3-46BD-788B-331DF4C0697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5027" y="1124744"/>
            <a:ext cx="11161945" cy="5518344"/>
          </a:xfrm>
        </p:spPr>
        <p:txBody>
          <a:bodyPr/>
          <a:lstStyle/>
          <a:p>
            <a:r>
              <a:rPr lang="ko-KR" altLang="en-US" dirty="0"/>
              <a:t>파일 내용 연속 출력</a:t>
            </a:r>
            <a:r>
              <a:rPr lang="en-US" altLang="ko-KR" dirty="0"/>
              <a:t>: cat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C25B3B-6537-D04E-1703-23FC4BE3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79" y="1628800"/>
            <a:ext cx="9433048" cy="21717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91D8C2-437C-B0DE-15CE-A919AF62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17" y="3883916"/>
            <a:ext cx="5439818" cy="24974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CF3B10-37B6-311C-8EB5-195CC3BAD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14" y="2213153"/>
            <a:ext cx="5256584" cy="415122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83CC7E3-646A-39BC-59E6-7D4BC5A946CD}"/>
              </a:ext>
            </a:extLst>
          </p:cNvPr>
          <p:cNvSpPr/>
          <p:nvPr/>
        </p:nvSpPr>
        <p:spPr>
          <a:xfrm>
            <a:off x="9048328" y="2276872"/>
            <a:ext cx="43204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090E48E-0D48-76DF-9B02-38D877DEC26D}"/>
              </a:ext>
            </a:extLst>
          </p:cNvPr>
          <p:cNvSpPr/>
          <p:nvPr/>
        </p:nvSpPr>
        <p:spPr>
          <a:xfrm>
            <a:off x="6405724" y="2645296"/>
            <a:ext cx="432048" cy="3736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77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49AA3-5A68-7BAF-895D-AE3E876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7E10E-574E-5955-8DD3-988575907C9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리눅스와 </a:t>
            </a:r>
            <a:r>
              <a:rPr lang="en-US" altLang="ko-KR" dirty="0"/>
              <a:t>GNU </a:t>
            </a:r>
            <a:r>
              <a:rPr lang="ko-KR" altLang="en-US" dirty="0"/>
              <a:t>프로젝트</a:t>
            </a:r>
            <a:endParaRPr lang="en-US" altLang="ko-KR" dirty="0"/>
          </a:p>
          <a:p>
            <a:pPr lvl="1"/>
            <a:r>
              <a:rPr lang="en-US" altLang="ko-KR" dirty="0"/>
              <a:t>GNU </a:t>
            </a:r>
            <a:r>
              <a:rPr lang="ko-KR" altLang="en-US" dirty="0"/>
              <a:t>프로젝트</a:t>
            </a:r>
            <a:endParaRPr lang="en-US" altLang="ko-KR" dirty="0"/>
          </a:p>
          <a:p>
            <a:pPr lvl="2"/>
            <a:r>
              <a:rPr lang="ko-KR" altLang="en-US" dirty="0"/>
              <a:t>유닉스와 호환되는 자유 소프트웨어를 개발하는 프로젝트</a:t>
            </a:r>
            <a:endParaRPr lang="en-US" altLang="ko-KR" dirty="0"/>
          </a:p>
          <a:p>
            <a:pPr lvl="2"/>
            <a:r>
              <a:rPr lang="en-US" altLang="ko-KR" dirty="0"/>
              <a:t>1985</a:t>
            </a:r>
            <a:r>
              <a:rPr lang="ko-KR" altLang="en-US" dirty="0"/>
              <a:t>년 리처드 </a:t>
            </a:r>
            <a:r>
              <a:rPr lang="ko-KR" altLang="en-US" dirty="0" err="1"/>
              <a:t>스톨먼이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1"/>
            <a:r>
              <a:rPr lang="en-US" altLang="ko-KR" dirty="0"/>
              <a:t>GNU</a:t>
            </a:r>
            <a:r>
              <a:rPr lang="ko-KR" altLang="en-US" dirty="0"/>
              <a:t>의 목적</a:t>
            </a:r>
            <a:r>
              <a:rPr lang="en-US" altLang="ko-KR" dirty="0"/>
              <a:t>: </a:t>
            </a:r>
            <a:r>
              <a:rPr lang="ko-KR" altLang="en-US" dirty="0"/>
              <a:t>모든 소프트웨어를 자유롭게 사용</a:t>
            </a:r>
            <a:endParaRPr lang="en-US" altLang="ko-KR" dirty="0"/>
          </a:p>
          <a:p>
            <a:pPr lvl="2"/>
            <a:r>
              <a:rPr lang="ko-KR" altLang="en-US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프로그램을 어떠한 목적으로도 실행할 수 있는 자유</a:t>
            </a:r>
            <a:endParaRPr lang="en-US" altLang="ko-KR" sz="1800" b="0" i="0" u="none" strike="noStrike" baseline="0" dirty="0">
              <a:solidFill>
                <a:srgbClr val="211D1E"/>
              </a:solidFill>
              <a:latin typeface="YoonV YoonMyungjo100Std_OTF"/>
            </a:endParaRPr>
          </a:p>
          <a:p>
            <a:pPr lvl="2"/>
            <a:r>
              <a:rPr lang="ko-KR" altLang="en-US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프로그램이 어떻게 동작하는지 학습하고</a:t>
            </a:r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, </a:t>
            </a:r>
            <a:r>
              <a:rPr lang="ko-KR" altLang="en-US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자신의 필요에 맞게 개작할 수 있는 자유</a:t>
            </a:r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. 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이</a:t>
            </a:r>
            <a:r>
              <a:rPr lang="ko-KR" altLang="en-US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를 위해서는 소스 코드에 대한 접근이 전제되어야 한다</a:t>
            </a:r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. </a:t>
            </a:r>
          </a:p>
          <a:p>
            <a:pPr lvl="2"/>
            <a:r>
              <a:rPr lang="ko-KR" altLang="en-US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이웃을 도울 수 있도록 복제물을 재배포할 수 있는 자유 </a:t>
            </a:r>
            <a:endParaRPr lang="en-US" altLang="ko-KR" sz="1800" b="0" i="0" u="none" strike="noStrike" baseline="0" dirty="0">
              <a:solidFill>
                <a:srgbClr val="211D1E"/>
              </a:solidFill>
              <a:latin typeface="YoonV YoonMyungjo100Std_OTF"/>
            </a:endParaRPr>
          </a:p>
          <a:p>
            <a:pPr lvl="2"/>
            <a:r>
              <a:rPr lang="ko-KR" altLang="en-US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프로그램을 개선할 수 있는 자유와 개선된 이점을 공동체 전체가 누릴 수 있도록 발표할 자유</a:t>
            </a:r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. </a:t>
            </a:r>
            <a:r>
              <a:rPr lang="ko-KR" altLang="en-US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이를 위해서도 역시 소스 코드에 대한 접근이 전제되어야 한다</a:t>
            </a:r>
            <a:r>
              <a:rPr lang="en-US" altLang="ko-KR" sz="1800" b="0" i="0" u="none" strike="noStrike" baseline="0" dirty="0">
                <a:solidFill>
                  <a:srgbClr val="211D1E"/>
                </a:solidFill>
                <a:latin typeface="YoonV YoonMyungjo100Std_OTF"/>
              </a:rPr>
              <a:t>. </a:t>
            </a:r>
          </a:p>
          <a:p>
            <a:pPr lvl="1"/>
            <a:r>
              <a:rPr lang="en-US" altLang="ko-KR" dirty="0">
                <a:solidFill>
                  <a:srgbClr val="211D1E"/>
                </a:solidFill>
                <a:latin typeface="YoonV YoonMyungjo100Std_OTF"/>
              </a:rPr>
              <a:t>GPLv1, v2, v3:</a:t>
            </a:r>
            <a:r>
              <a:rPr lang="ko-KR" altLang="en-US" dirty="0">
                <a:solidFill>
                  <a:srgbClr val="211D1E"/>
                </a:solidFill>
                <a:latin typeface="YoonV YoonMyungjo100Std_OTF"/>
              </a:rPr>
              <a:t> 자유 소프트웨어 라이선스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0801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AD383-CA24-F518-FF1A-A7FBA8A0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4C1901-9940-3C0B-BADC-4CF5CEB7563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8313" y="1029868"/>
            <a:ext cx="11161945" cy="5518344"/>
          </a:xfrm>
        </p:spPr>
        <p:txBody>
          <a:bodyPr/>
          <a:lstStyle/>
          <a:p>
            <a:r>
              <a:rPr lang="ko-KR" altLang="en-US" dirty="0"/>
              <a:t>파일 내용을 화면 단위로 출력하기</a:t>
            </a:r>
            <a:r>
              <a:rPr lang="en-US" altLang="ko-KR" dirty="0"/>
              <a:t>: more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스페이스바</a:t>
            </a:r>
            <a:r>
              <a:rPr lang="en-US" altLang="ko-KR" dirty="0"/>
              <a:t>: </a:t>
            </a:r>
            <a:r>
              <a:rPr lang="ko-KR" altLang="en-US" dirty="0"/>
              <a:t>다음 화면 출력</a:t>
            </a:r>
            <a:endParaRPr lang="en-US" altLang="ko-KR" dirty="0"/>
          </a:p>
          <a:p>
            <a:pPr lvl="1"/>
            <a:r>
              <a:rPr lang="ko-KR" altLang="en-US" dirty="0" err="1"/>
              <a:t>엔터키</a:t>
            </a:r>
            <a:r>
              <a:rPr lang="en-US" altLang="ko-KR" dirty="0"/>
              <a:t>: </a:t>
            </a:r>
            <a:r>
              <a:rPr lang="ko-KR" altLang="en-US" dirty="0"/>
              <a:t>한 </a:t>
            </a:r>
            <a:r>
              <a:rPr lang="ko-KR" altLang="en-US" dirty="0" err="1"/>
              <a:t>행씩</a:t>
            </a:r>
            <a:r>
              <a:rPr lang="ko-KR" altLang="en-US" dirty="0"/>
              <a:t> 스크롤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65F9F7-C325-3807-E921-B9FA3CF26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628800"/>
            <a:ext cx="9434515" cy="2160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61FB05-03A3-A67A-1F5B-D755559F8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96" y="2276872"/>
            <a:ext cx="6573687" cy="39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2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3B69F-1A10-570D-925A-71770A7D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8E7FA-A40E-BBAE-32CB-85765F1040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내용을 화면 단위로 출력하기</a:t>
            </a:r>
            <a:r>
              <a:rPr lang="en-US" altLang="ko-KR" dirty="0"/>
              <a:t>: less</a:t>
            </a:r>
          </a:p>
          <a:p>
            <a:r>
              <a:rPr lang="en-US" altLang="ko-KR" dirty="0" err="1"/>
              <a:t>vvvvvvvvvvvvvvv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B51A2C-BB92-2621-A5B6-3795C78D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3" y="1556792"/>
            <a:ext cx="10769891" cy="2016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4CA996-CB46-E8F2-67DD-0868854A9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888" y="2204864"/>
            <a:ext cx="6887192" cy="4176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C827BE-D20E-E1FC-8816-BE0075F35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50"/>
          <a:stretch/>
        </p:blipFill>
        <p:spPr>
          <a:xfrm>
            <a:off x="695400" y="4221088"/>
            <a:ext cx="4238888" cy="18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599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8D19C-B60E-60AC-33E7-F512BD38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FA80D-2961-A073-F5F9-76464346F0C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내용의 뒷부분 출력하기</a:t>
            </a:r>
            <a:r>
              <a:rPr lang="en-US" altLang="ko-KR" dirty="0"/>
              <a:t>: tail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B2FEE4-E24F-8474-D092-D3B9634D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5" y="1684100"/>
            <a:ext cx="9806087" cy="2563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7BF1AE-4E09-51B0-6E90-D243C05B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2348880"/>
            <a:ext cx="5306258" cy="30410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A66782-9520-4B01-0EB0-40C645948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8" y="4433780"/>
            <a:ext cx="3444090" cy="2296061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13129128-3A45-358D-A4D3-A5279FF6C225}"/>
              </a:ext>
            </a:extLst>
          </p:cNvPr>
          <p:cNvSpPr/>
          <p:nvPr/>
        </p:nvSpPr>
        <p:spPr>
          <a:xfrm>
            <a:off x="4223792" y="4581128"/>
            <a:ext cx="1368153" cy="592772"/>
          </a:xfrm>
          <a:prstGeom prst="wedgeRoundRectCallout">
            <a:avLst>
              <a:gd name="adj1" fmla="val -65643"/>
              <a:gd name="adj2" fmla="val -2164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숫자 옵션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6CF50-A5B1-E338-F174-DC5AA8B1565E}"/>
              </a:ext>
            </a:extLst>
          </p:cNvPr>
          <p:cNvSpPr txBox="1"/>
          <p:nvPr/>
        </p:nvSpPr>
        <p:spPr>
          <a:xfrm>
            <a:off x="4223792" y="5667850"/>
            <a:ext cx="655272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/>
              <a:t>*  tail –f : </a:t>
            </a:r>
            <a:r>
              <a:rPr lang="ko-KR" altLang="en-US" sz="2000" dirty="0"/>
              <a:t>파일 내용을 주기적으로 반복 출력</a:t>
            </a:r>
          </a:p>
        </p:txBody>
      </p:sp>
    </p:spTree>
    <p:extLst>
      <p:ext uri="{BB962C8B-B14F-4D97-AF65-F5344CB8AC3E}">
        <p14:creationId xmlns:p14="http://schemas.microsoft.com/office/powerpoint/2010/main" val="16937813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52533-732F-4B04-C9FE-F968869B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: </a:t>
            </a:r>
            <a:r>
              <a:rPr lang="ko-KR" altLang="en-US" dirty="0"/>
              <a:t>파일 내용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A6CF42-F5E4-ADCA-DB6E-148F1BAA6E3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less </a:t>
            </a:r>
            <a:r>
              <a:rPr lang="ko-KR" altLang="en-US" dirty="0"/>
              <a:t>명령으로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/services </a:t>
            </a:r>
            <a:r>
              <a:rPr lang="ko-KR" altLang="en-US" dirty="0"/>
              <a:t>파일의 </a:t>
            </a:r>
            <a:r>
              <a:rPr lang="ko-KR" altLang="en-US"/>
              <a:t>내용을 출력</a:t>
            </a:r>
            <a:endParaRPr lang="en-US" altLang="ko-KR"/>
          </a:p>
          <a:p>
            <a:pPr marL="457200" indent="-457200">
              <a:buFont typeface="+mj-ea"/>
              <a:buAutoNum type="circleNumDbPlain"/>
            </a:pPr>
            <a:r>
              <a:rPr lang="en-US" altLang="ko-KR"/>
              <a:t>&lt;</a:t>
            </a:r>
            <a:r>
              <a:rPr lang="ko-KR" altLang="en-US" dirty="0"/>
              <a:t>스페이스바</a:t>
            </a:r>
            <a:r>
              <a:rPr lang="en-US" altLang="ko-KR" dirty="0"/>
              <a:t>&gt;</a:t>
            </a:r>
            <a:r>
              <a:rPr lang="ko-KR" altLang="en-US" dirty="0"/>
              <a:t> 를 눌러 다음 페이지를 출력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k </a:t>
            </a:r>
            <a:r>
              <a:rPr lang="ko-KR" altLang="en-US" dirty="0"/>
              <a:t>키를 네 번 눌러 위로 다시 이동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‘</a:t>
            </a:r>
            <a:r>
              <a:rPr lang="en-US" altLang="ko-KR" dirty="0"/>
              <a:t>/TCP’</a:t>
            </a:r>
            <a:r>
              <a:rPr lang="ko-KR" altLang="en-US" dirty="0"/>
              <a:t>를 입력하여 파일 내용 중에서 문자열 ‘</a:t>
            </a:r>
            <a:r>
              <a:rPr lang="en-US" altLang="ko-KR" dirty="0"/>
              <a:t>TCP’</a:t>
            </a:r>
            <a:r>
              <a:rPr lang="ko-KR" altLang="en-US" dirty="0"/>
              <a:t>가 있는 곳을 검색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n </a:t>
            </a:r>
            <a:r>
              <a:rPr lang="ko-KR" altLang="en-US" dirty="0"/>
              <a:t>키를 눌러 문자열 ‘</a:t>
            </a:r>
            <a:r>
              <a:rPr lang="en-US" altLang="ko-KR" dirty="0"/>
              <a:t>TCP’</a:t>
            </a:r>
            <a:r>
              <a:rPr lang="ko-KR" altLang="en-US" dirty="0"/>
              <a:t>를 계속 검색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q </a:t>
            </a:r>
            <a:r>
              <a:rPr lang="ko-KR" altLang="en-US" dirty="0"/>
              <a:t>키를 눌러 </a:t>
            </a:r>
            <a:r>
              <a:rPr lang="en-US" altLang="ko-KR" dirty="0"/>
              <a:t>less </a:t>
            </a:r>
            <a:r>
              <a:rPr lang="ko-KR" altLang="en-US" dirty="0"/>
              <a:t>명령을 종료</a:t>
            </a:r>
          </a:p>
        </p:txBody>
      </p:sp>
    </p:spTree>
    <p:extLst>
      <p:ext uri="{BB962C8B-B14F-4D97-AF65-F5344CB8AC3E}">
        <p14:creationId xmlns:p14="http://schemas.microsoft.com/office/powerpoint/2010/main" val="20457123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A0D09-A299-3300-8DF6-339DEE81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EE2FC-922C-8D15-7410-3DEFEDE524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복사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1BAD5E-0F80-469F-7275-821B617D9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556792"/>
            <a:ext cx="1099163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08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8671-25A3-35E7-56B0-92A7A6C2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80269-4AB9-9814-D9EF-B5C2CAD3DDF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두 인자가 모두 파일인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두 번째 인자가 디렉터리인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D4DCB2-350C-F965-C06A-E272B065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1124744"/>
            <a:ext cx="7217737" cy="12961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5DD139-7973-01E0-8E1D-AEA6C32D9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6" y="2492896"/>
            <a:ext cx="5911359" cy="18838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E080A9-49B7-3FC0-4157-643A24BE9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56" y="4437112"/>
            <a:ext cx="6160594" cy="1392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3884D2-4B13-AC78-8040-DB63EE0C2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856" y="5906132"/>
            <a:ext cx="6264696" cy="942059"/>
          </a:xfrm>
          <a:prstGeom prst="rect">
            <a:avLst/>
          </a:prstGeom>
        </p:spPr>
      </p:pic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AF31486C-3923-066E-3B5D-0918547C2E91}"/>
              </a:ext>
            </a:extLst>
          </p:cNvPr>
          <p:cNvSpPr/>
          <p:nvPr/>
        </p:nvSpPr>
        <p:spPr>
          <a:xfrm>
            <a:off x="2639617" y="4540487"/>
            <a:ext cx="1728192" cy="592772"/>
          </a:xfrm>
          <a:prstGeom prst="wedgeRoundRectCallout">
            <a:avLst>
              <a:gd name="adj1" fmla="val 77140"/>
              <a:gd name="adj2" fmla="val -2865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원본과 다른 파일명 지정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CB809ADD-144F-FA03-F048-BEACA625A4CB}"/>
              </a:ext>
            </a:extLst>
          </p:cNvPr>
          <p:cNvSpPr/>
          <p:nvPr/>
        </p:nvSpPr>
        <p:spPr>
          <a:xfrm>
            <a:off x="1847528" y="5906132"/>
            <a:ext cx="2664296" cy="592772"/>
          </a:xfrm>
          <a:prstGeom prst="wedgeRoundRectCallout">
            <a:avLst>
              <a:gd name="adj1" fmla="val 61885"/>
              <a:gd name="adj2" fmla="val -1988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쓰기 권한이 없는 디렉터리로 복사할 경우</a:t>
            </a:r>
          </a:p>
        </p:txBody>
      </p:sp>
    </p:spTree>
    <p:extLst>
      <p:ext uri="{BB962C8B-B14F-4D97-AF65-F5344CB8AC3E}">
        <p14:creationId xmlns:p14="http://schemas.microsoft.com/office/powerpoint/2010/main" val="34970830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04877-FA3A-29B0-C0E5-8B854813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64A88-0473-776E-3B7D-4936381A7B8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4045447" cy="5518344"/>
          </a:xfrm>
        </p:spPr>
        <p:txBody>
          <a:bodyPr/>
          <a:lstStyle/>
          <a:p>
            <a:pPr lvl="1"/>
            <a:r>
              <a:rPr lang="ko-KR" altLang="en-US" dirty="0"/>
              <a:t>인자를 여러 개 지정할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 사용</a:t>
            </a:r>
            <a:r>
              <a:rPr lang="en-US" altLang="ko-KR" dirty="0"/>
              <a:t>: </a:t>
            </a:r>
            <a:r>
              <a:rPr lang="ko-KR" altLang="en-US" dirty="0"/>
              <a:t>이미 있는 파일인 경우 덮어쓸 것인지 질문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디렉터리 복사하기</a:t>
            </a:r>
            <a:r>
              <a:rPr lang="en-US" altLang="ko-KR" dirty="0"/>
              <a:t>: cp -r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6640B-C562-5D37-A6CB-1B3AA67B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089398"/>
            <a:ext cx="7619079" cy="1331489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B19E3021-BB51-7CAC-694A-7BC6E6F2178F}"/>
              </a:ext>
            </a:extLst>
          </p:cNvPr>
          <p:cNvSpPr/>
          <p:nvPr/>
        </p:nvSpPr>
        <p:spPr>
          <a:xfrm>
            <a:off x="1271464" y="1828115"/>
            <a:ext cx="2664296" cy="592772"/>
          </a:xfrm>
          <a:prstGeom prst="wedgeRoundRectCallout">
            <a:avLst>
              <a:gd name="adj1" fmla="val 61885"/>
              <a:gd name="adj2" fmla="val -1988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마지막에 지정한 디렉터리로 파일들 복사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11EA94-B277-3B0C-A92A-D1B976805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924944"/>
            <a:ext cx="7633537" cy="11378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E1137E-6AEF-D247-1A8D-BF886F4DA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110" y="4263854"/>
            <a:ext cx="6574620" cy="15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705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04877-FA3A-29B0-C0E5-8B854813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64A88-0473-776E-3B7D-4936381A7B8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6" cy="5518344"/>
          </a:xfrm>
        </p:spPr>
        <p:txBody>
          <a:bodyPr/>
          <a:lstStyle/>
          <a:p>
            <a:pPr lvl="1"/>
            <a:r>
              <a:rPr lang="ko-KR" altLang="en-US"/>
              <a:t>두 번째 인자로 지정한 디렉토리가 이미 있는 디렉터리인 경우</a:t>
            </a:r>
            <a:r>
              <a:rPr lang="en-US" altLang="ko-KR"/>
              <a:t>, </a:t>
            </a:r>
            <a:r>
              <a:rPr lang="ko-KR" altLang="en-US"/>
              <a:t>원본 디렉토리가 목적지 디렉토리 아래에 원본 디렉토리와 같은 이름으로 복사된다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1547B0-C845-4EBD-8D37-4E53DB61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060847"/>
            <a:ext cx="8496944" cy="16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648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859711-C3A3-D527-2808-F5DA8A75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27551-9D01-4664-25EC-B2967B82B9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이동과 파일명 변경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7F070-6AE3-F295-9C8F-0A9DEBA59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556792"/>
            <a:ext cx="1124634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53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C6413-528C-DA8D-EC9E-B34B91275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168A49-D682-D4CA-36CA-833CC6380E9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4477495" cy="5518344"/>
          </a:xfrm>
        </p:spPr>
        <p:txBody>
          <a:bodyPr/>
          <a:lstStyle/>
          <a:p>
            <a:pPr lvl="1"/>
            <a:r>
              <a:rPr lang="ko-KR" altLang="en-US" dirty="0"/>
              <a:t>파일을 파일로 이동하기</a:t>
            </a:r>
            <a:r>
              <a:rPr lang="en-US" altLang="ko-KR" dirty="0"/>
              <a:t>(</a:t>
            </a:r>
            <a:r>
              <a:rPr lang="ko-KR" altLang="en-US" dirty="0"/>
              <a:t>파일명 바꾸기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파일을 다른 디렉터리로 이동하기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D51C4E-BBBB-5E9D-4D48-F62F3A1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93" y="1170301"/>
            <a:ext cx="6903429" cy="1568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EADD36-0560-1CD9-3403-6AC856C5C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72" y="3501008"/>
            <a:ext cx="5304588" cy="2088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E7DF76-CEC3-CFFE-A153-8E3A0099E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417" y="3501008"/>
            <a:ext cx="5726575" cy="228837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27151734-2BB4-51D5-1419-404A8DA95BEF}"/>
              </a:ext>
            </a:extLst>
          </p:cNvPr>
          <p:cNvSpPr/>
          <p:nvPr/>
        </p:nvSpPr>
        <p:spPr>
          <a:xfrm>
            <a:off x="2135560" y="5920568"/>
            <a:ext cx="2880320" cy="592772"/>
          </a:xfrm>
          <a:prstGeom prst="wedgeRoundRectCallout">
            <a:avLst>
              <a:gd name="adj1" fmla="val -15336"/>
              <a:gd name="adj2" fmla="val -7948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파일을 </a:t>
            </a:r>
            <a:r>
              <a:rPr lang="en-US" altLang="ko-KR" dirty="0">
                <a:solidFill>
                  <a:schemeClr val="tx1"/>
                </a:solidFill>
              </a:rPr>
              <a:t>temp </a:t>
            </a:r>
            <a:r>
              <a:rPr lang="ko-KR" altLang="en-US" dirty="0">
                <a:solidFill>
                  <a:schemeClr val="tx1"/>
                </a:solidFill>
              </a:rPr>
              <a:t>디렉터리로 이동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E95E0DAD-2452-9992-C224-307290AECE08}"/>
              </a:ext>
            </a:extLst>
          </p:cNvPr>
          <p:cNvSpPr/>
          <p:nvPr/>
        </p:nvSpPr>
        <p:spPr>
          <a:xfrm>
            <a:off x="6645669" y="6004580"/>
            <a:ext cx="2880320" cy="592772"/>
          </a:xfrm>
          <a:prstGeom prst="wedgeRoundRectCallout">
            <a:avLst>
              <a:gd name="adj1" fmla="val -15336"/>
              <a:gd name="adj2" fmla="val -79488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파일을 </a:t>
            </a:r>
            <a:r>
              <a:rPr lang="en-US" altLang="ko-KR" dirty="0">
                <a:solidFill>
                  <a:schemeClr val="tx1"/>
                </a:solidFill>
              </a:rPr>
              <a:t>temp </a:t>
            </a:r>
            <a:r>
              <a:rPr lang="ko-KR" altLang="en-US" dirty="0">
                <a:solidFill>
                  <a:schemeClr val="tx1"/>
                </a:solidFill>
              </a:rPr>
              <a:t>디렉터리로 이동하고 이름도 바꾸기</a:t>
            </a:r>
          </a:p>
        </p:txBody>
      </p:sp>
    </p:spTree>
    <p:extLst>
      <p:ext uri="{BB962C8B-B14F-4D97-AF65-F5344CB8AC3E}">
        <p14:creationId xmlns:p14="http://schemas.microsoft.com/office/powerpoint/2010/main" val="372184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B18386-5E2A-BA28-A328-50723600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리눅스 기초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0A1B0B-9087-03E9-4BEB-354EF114B2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8385" y="1079008"/>
            <a:ext cx="3763345" cy="5518344"/>
          </a:xfrm>
        </p:spPr>
        <p:txBody>
          <a:bodyPr/>
          <a:lstStyle/>
          <a:p>
            <a:r>
              <a:rPr lang="ko-KR" altLang="en-US" dirty="0"/>
              <a:t>리눅스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1"/>
            <a:r>
              <a:rPr lang="ko-KR" altLang="en-US" dirty="0"/>
              <a:t>리눅스 커널과 응용 프로그램을 적절하게 구성한 버전</a:t>
            </a:r>
            <a:endParaRPr lang="en-US" altLang="ko-KR" dirty="0"/>
          </a:p>
          <a:p>
            <a:pPr lvl="1"/>
            <a:r>
              <a:rPr lang="ko-KR" altLang="en-US" dirty="0"/>
              <a:t>누구나 본인이 </a:t>
            </a:r>
            <a:r>
              <a:rPr lang="ko-KR" altLang="en-US" dirty="0" err="1"/>
              <a:t>원하는대로</a:t>
            </a:r>
            <a:r>
              <a:rPr lang="ko-KR" altLang="en-US" dirty="0"/>
              <a:t> 구성하여 배포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8D78C4-B30F-B968-886F-E421B5AEC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6"/>
          <a:stretch/>
        </p:blipFill>
        <p:spPr>
          <a:xfrm>
            <a:off x="4301730" y="1412776"/>
            <a:ext cx="7285807" cy="48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D85F8-2671-F14A-88A8-27C55C98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E0C90-4948-39D6-3911-72FD359939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여러 파일을 디렉터리로 이동하기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 사용하기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디렉터리를 디렉터리로 이동하기</a:t>
            </a:r>
            <a:r>
              <a:rPr lang="en-US" altLang="ko-KR" dirty="0"/>
              <a:t>(</a:t>
            </a:r>
            <a:r>
              <a:rPr lang="ko-KR" altLang="en-US" dirty="0"/>
              <a:t>디렉터리명 바꾸기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mv </a:t>
            </a:r>
            <a:r>
              <a:rPr lang="ko-KR" altLang="en-US" dirty="0"/>
              <a:t>명령에서 인자를 모두 디렉터리로 지정하면 디렉터리가 이동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60629C-91DD-6BD7-0684-074BE8E69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980728"/>
            <a:ext cx="6624736" cy="2705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535C07-CC22-DE5C-EEBA-71CFD6845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572" y="3784886"/>
            <a:ext cx="6624735" cy="18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450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D85F8-2671-F14A-88A8-27C55C98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E0C90-4948-39D6-3911-72FD3599390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/>
              <a:t>디렉터리를 </a:t>
            </a:r>
            <a:r>
              <a:rPr lang="ko-KR" altLang="en-US" dirty="0"/>
              <a:t>디렉터리로 이동하기</a:t>
            </a:r>
            <a:r>
              <a:rPr lang="en-US" altLang="ko-KR" dirty="0"/>
              <a:t>(</a:t>
            </a:r>
            <a:r>
              <a:rPr lang="ko-KR" altLang="en-US" dirty="0"/>
              <a:t>디렉터리명 바꾸기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mv </a:t>
            </a:r>
            <a:r>
              <a:rPr lang="ko-KR" altLang="en-US" dirty="0"/>
              <a:t>명령에서 인자를 모두 디렉터리로 지정하면 </a:t>
            </a:r>
            <a:r>
              <a:rPr lang="ko-KR" altLang="en-US"/>
              <a:t>디렉터리가 이동</a:t>
            </a:r>
            <a:endParaRPr lang="en-US" altLang="ko-KR"/>
          </a:p>
          <a:p>
            <a:pPr lvl="2"/>
            <a:r>
              <a:rPr lang="en-US" altLang="ko-KR"/>
              <a:t>mv temp2 temp3</a:t>
            </a:r>
          </a:p>
          <a:p>
            <a:pPr lvl="2"/>
            <a:r>
              <a:rPr lang="en-US" altLang="ko-KR"/>
              <a:t>ls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두 번째 인자가 존재하는 디렉토리인 경우</a:t>
            </a:r>
            <a:r>
              <a:rPr lang="en-US" altLang="ko-KR"/>
              <a:t>, </a:t>
            </a:r>
            <a:r>
              <a:rPr lang="ko-KR" altLang="en-US"/>
              <a:t>원본 디렉토리가 두 번째 인자로 지정된 디렉토리 아래로 이동</a:t>
            </a:r>
            <a:endParaRPr lang="en-US" altLang="ko-KR"/>
          </a:p>
          <a:p>
            <a:pPr lvl="2"/>
            <a:r>
              <a:rPr lang="en-US" altLang="ko-KR"/>
              <a:t>mv temp3</a:t>
            </a:r>
            <a:r>
              <a:rPr lang="ko-KR" altLang="en-US"/>
              <a:t> </a:t>
            </a:r>
            <a:r>
              <a:rPr lang="en-US" altLang="ko-KR"/>
              <a:t>temp</a:t>
            </a:r>
          </a:p>
          <a:p>
            <a:pPr lvl="2"/>
            <a:r>
              <a:rPr lang="en-US" altLang="ko-KR"/>
              <a:t>ls</a:t>
            </a:r>
          </a:p>
          <a:p>
            <a:pPr lvl="2"/>
            <a:r>
              <a:rPr lang="en-US" altLang="ko-KR"/>
              <a:t>ls temp</a:t>
            </a:r>
          </a:p>
          <a:p>
            <a:pPr marL="447675" lvl="2" indent="0">
              <a:buNone/>
            </a:pPr>
            <a:endParaRPr lang="en-US" altLang="ko-KR"/>
          </a:p>
          <a:p>
            <a:pPr marL="447675" lvl="2" indent="0">
              <a:buNone/>
            </a:pPr>
            <a:endParaRPr lang="en-US" altLang="ko-KR"/>
          </a:p>
          <a:p>
            <a:pPr marL="447675" lvl="2" indent="0">
              <a:buNone/>
            </a:pPr>
            <a:endParaRPr lang="en-US" altLang="ko-KR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04E1C1-C511-4937-965E-F0A719C8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2924944"/>
            <a:ext cx="4714875" cy="733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28CA65-CC7C-43B6-8FF6-8F7998A2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4581128"/>
            <a:ext cx="51816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928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EE067-81FB-39EC-D1ED-AF57F7B5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267192-9361-BAA9-FCF9-961BB8DF22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51C47C-EEEB-1CCB-BA49-E83599F0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28800"/>
            <a:ext cx="10889629" cy="28803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F4FEA5-FC22-8F16-EDFE-65DE8445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4653136"/>
            <a:ext cx="6373913" cy="15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025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24FEB-674E-09B6-CAC4-A905FCCE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5FF8F-7898-EB4B-204C-2CC149DF14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-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옵션 사용하기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디렉터리 삭제하기</a:t>
            </a:r>
            <a:r>
              <a:rPr lang="en-US" altLang="ko-KR" dirty="0"/>
              <a:t>: rm -r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AAB13C-6617-6CC8-B690-2373465AE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40" y="1070074"/>
            <a:ext cx="5281329" cy="17108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B9B711-1BC1-3ACF-3D8C-4197D1CA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759" y="2963716"/>
            <a:ext cx="6441695" cy="23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3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FF00A-9FA6-3B1D-6CF3-487B627B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: </a:t>
            </a:r>
            <a:r>
              <a:rPr lang="ko-KR" altLang="en-US" dirty="0"/>
              <a:t>파일 복사</a:t>
            </a:r>
            <a:r>
              <a:rPr lang="en-US" altLang="ko-KR" dirty="0"/>
              <a:t>/</a:t>
            </a:r>
            <a:r>
              <a:rPr lang="ko-KR" altLang="en-US" dirty="0"/>
              <a:t>이동</a:t>
            </a:r>
            <a:r>
              <a:rPr lang="en-US" altLang="ko-KR" dirty="0"/>
              <a:t>/</a:t>
            </a:r>
            <a:r>
              <a:rPr lang="ko-KR" altLang="en-US" dirty="0"/>
              <a:t>삭제하기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9DE40-37AA-D5B1-BC57-7562096253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/hosts </a:t>
            </a:r>
            <a:r>
              <a:rPr lang="ko-KR" altLang="en-US" dirty="0"/>
              <a:t>파일을 </a:t>
            </a:r>
            <a:r>
              <a:rPr lang="en-US" altLang="ko-KR" dirty="0"/>
              <a:t>test.org</a:t>
            </a:r>
            <a:r>
              <a:rPr lang="ko-KR" altLang="en-US"/>
              <a:t>로 복사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 </a:t>
            </a:r>
            <a:r>
              <a:rPr lang="ko-KR" altLang="en-US" dirty="0"/>
              <a:t>디렉터리 생성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test.org </a:t>
            </a:r>
            <a:r>
              <a:rPr lang="ko-KR" altLang="en-US" dirty="0"/>
              <a:t>파일을 </a:t>
            </a:r>
            <a:r>
              <a:rPr lang="en-US" altLang="ko-KR" dirty="0"/>
              <a:t>test </a:t>
            </a:r>
            <a:r>
              <a:rPr lang="ko-KR" altLang="en-US" dirty="0"/>
              <a:t>디렉터리로 복사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 </a:t>
            </a:r>
            <a:r>
              <a:rPr lang="ko-KR" altLang="en-US" dirty="0"/>
              <a:t>디렉터리에 있는 </a:t>
            </a:r>
            <a:r>
              <a:rPr lang="en-US" altLang="ko-KR" dirty="0"/>
              <a:t>test.org</a:t>
            </a:r>
            <a:r>
              <a:rPr lang="ko-KR" altLang="en-US" dirty="0"/>
              <a:t>의 파일명을 </a:t>
            </a:r>
            <a:r>
              <a:rPr lang="en-US" altLang="ko-KR" dirty="0" err="1"/>
              <a:t>test.bak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test.org </a:t>
            </a:r>
            <a:r>
              <a:rPr lang="ko-KR" altLang="en-US" dirty="0"/>
              <a:t>파일을 삭제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 </a:t>
            </a:r>
            <a:r>
              <a:rPr lang="ko-KR" altLang="en-US" dirty="0"/>
              <a:t>디렉터리에 있는 </a:t>
            </a:r>
            <a:r>
              <a:rPr lang="en-US" altLang="ko-KR" dirty="0" err="1"/>
              <a:t>test.bak</a:t>
            </a:r>
            <a:r>
              <a:rPr lang="ko-KR" altLang="en-US" dirty="0"/>
              <a:t>를 현재 디렉터리에 </a:t>
            </a:r>
            <a:r>
              <a:rPr lang="en-US" altLang="ko-KR" dirty="0"/>
              <a:t>test.org</a:t>
            </a:r>
            <a:r>
              <a:rPr lang="ko-KR" altLang="en-US" dirty="0"/>
              <a:t>로 복사</a:t>
            </a:r>
            <a:endParaRPr lang="en-US" altLang="ko-KR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dirty="0"/>
              <a:t>test, one </a:t>
            </a:r>
            <a:r>
              <a:rPr lang="ko-KR" altLang="en-US" dirty="0"/>
              <a:t>디렉터리를 삭제</a:t>
            </a:r>
          </a:p>
        </p:txBody>
      </p:sp>
    </p:spTree>
    <p:extLst>
      <p:ext uri="{BB962C8B-B14F-4D97-AF65-F5344CB8AC3E}">
        <p14:creationId xmlns:p14="http://schemas.microsoft.com/office/powerpoint/2010/main" val="34686478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A7E71-83BD-42D2-88CE-482EFBAC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8DF0B6-3F2D-27D2-4431-6C2CDA8F40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링크</a:t>
            </a:r>
            <a:endParaRPr lang="en-US" altLang="ko-KR" dirty="0"/>
          </a:p>
          <a:p>
            <a:pPr lvl="1"/>
            <a:r>
              <a:rPr lang="ko-KR" altLang="en-US" dirty="0"/>
              <a:t>기존 파일에 새로운 이름을 </a:t>
            </a:r>
            <a:r>
              <a:rPr lang="ko-KR" altLang="en-US"/>
              <a:t>붙이는 것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12DDE35-A4C8-4E31-95D5-8AF30039B0C4}"/>
              </a:ext>
            </a:extLst>
          </p:cNvPr>
          <p:cNvSpPr txBox="1">
            <a:spLocks/>
          </p:cNvSpPr>
          <p:nvPr/>
        </p:nvSpPr>
        <p:spPr bwMode="auto">
          <a:xfrm>
            <a:off x="491670" y="2276872"/>
            <a:ext cx="11161945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6">
                  <a:lumMod val="40000"/>
                  <a:lumOff val="6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chemeClr val="accent6">
                  <a:lumMod val="20000"/>
                  <a:lumOff val="80000"/>
                </a:schemeClr>
              </a:buClr>
              <a:buSzPct val="96000"/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리눅스 파일의 구성</a:t>
            </a:r>
          </a:p>
          <a:p>
            <a:pPr lvl="1"/>
            <a:r>
              <a:rPr lang="ko-KR" altLang="en-US"/>
              <a:t>파일명 </a:t>
            </a:r>
            <a:r>
              <a:rPr lang="en-US" altLang="ko-KR"/>
              <a:t>+ inode</a:t>
            </a:r>
            <a:r>
              <a:rPr lang="ko-KR" altLang="en-US"/>
              <a:t> </a:t>
            </a:r>
            <a:r>
              <a:rPr lang="en-US" altLang="ko-KR"/>
              <a:t>+ </a:t>
            </a:r>
            <a:r>
              <a:rPr lang="ko-KR" altLang="en-US"/>
              <a:t>데이터 블록</a:t>
            </a:r>
          </a:p>
          <a:p>
            <a:pPr lvl="1"/>
            <a:endParaRPr lang="ko-KR" altLang="en-US"/>
          </a:p>
          <a:p>
            <a:pPr marL="266700" lvl="1" indent="0">
              <a:buNone/>
            </a:pPr>
            <a:endParaRPr lang="ko-KR" altLang="en-US"/>
          </a:p>
          <a:p>
            <a:pPr lvl="1"/>
            <a:r>
              <a:rPr lang="ko-KR" altLang="en-US"/>
              <a:t>파일의 </a:t>
            </a:r>
            <a:r>
              <a:rPr lang="en-US" altLang="ko-KR"/>
              <a:t>inode</a:t>
            </a:r>
            <a:r>
              <a:rPr lang="ko-KR" altLang="en-US"/>
              <a:t> 번호 검색</a:t>
            </a:r>
            <a:r>
              <a:rPr lang="en-US" altLang="ko-KR"/>
              <a:t>: ls –i</a:t>
            </a:r>
            <a:endParaRPr lang="ko-KR" altLang="en-US"/>
          </a:p>
          <a:p>
            <a:pPr lvl="1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530FE7-F293-455C-9BA5-ED995C87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4869160"/>
            <a:ext cx="9005799" cy="1440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979C46-B3C3-401A-A903-BEDA6B49B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4"/>
          <a:stretch/>
        </p:blipFill>
        <p:spPr>
          <a:xfrm>
            <a:off x="5951984" y="1461920"/>
            <a:ext cx="5184576" cy="280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970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A7E71-83BD-42D2-88CE-482EFBAC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8DF0B6-3F2D-27D2-4431-6C2CDA8F40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파일 링크</a:t>
            </a:r>
            <a:endParaRPr lang="en-US" altLang="ko-KR" dirty="0"/>
          </a:p>
          <a:p>
            <a:pPr lvl="1"/>
            <a:r>
              <a:rPr lang="ko-KR" altLang="en-US" dirty="0"/>
              <a:t>기존 파일에 새로운 이름을 붙이는 것</a:t>
            </a:r>
            <a:endParaRPr lang="en-US" altLang="ko-KR" dirty="0"/>
          </a:p>
          <a:p>
            <a:pPr lvl="1"/>
            <a:r>
              <a:rPr lang="ko-KR" altLang="en-US" dirty="0"/>
              <a:t>하드 링크 만들기</a:t>
            </a:r>
            <a:r>
              <a:rPr lang="en-US" altLang="ko-KR" dirty="0"/>
              <a:t>: ln</a:t>
            </a:r>
          </a:p>
          <a:p>
            <a:pPr lvl="2"/>
            <a:r>
              <a:rPr lang="ko-KR" altLang="en-US" dirty="0"/>
              <a:t>한 파일에 여러 개의 이름 붙이기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4E64C7-B4DE-3514-A1B7-AD6B87C4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8" y="2996952"/>
            <a:ext cx="10759838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368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BB00C-8FB4-F901-BC66-1393AF0D2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B8B32-7A7D-53B9-8E22-D8FFF7510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980729"/>
            <a:ext cx="6534429" cy="381642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19C247C-3E80-9CD0-736E-4F4F873FD7FD}"/>
              </a:ext>
            </a:extLst>
          </p:cNvPr>
          <p:cNvSpPr/>
          <p:nvPr/>
        </p:nvSpPr>
        <p:spPr>
          <a:xfrm>
            <a:off x="3701437" y="2916120"/>
            <a:ext cx="2442267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100DCB-847B-74DC-76C9-1350CFA5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5116442"/>
            <a:ext cx="9764816" cy="108328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A06C0EC-1CAC-764E-BECF-384F776433A9}"/>
              </a:ext>
            </a:extLst>
          </p:cNvPr>
          <p:cNvSpPr/>
          <p:nvPr/>
        </p:nvSpPr>
        <p:spPr>
          <a:xfrm>
            <a:off x="263352" y="5640388"/>
            <a:ext cx="2154235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65CB4B8-200F-A60D-9D63-E6253FD87291}"/>
              </a:ext>
            </a:extLst>
          </p:cNvPr>
          <p:cNvSpPr/>
          <p:nvPr/>
        </p:nvSpPr>
        <p:spPr>
          <a:xfrm>
            <a:off x="2567608" y="5650508"/>
            <a:ext cx="2670301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4772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6BB0F-374F-13C9-A48A-21870F9D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6E799-C53C-7B08-87D2-9F42B5B3F3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링크와 파일을 복사한 것의 차이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심볼릭</a:t>
            </a:r>
            <a:r>
              <a:rPr lang="ko-KR" altLang="en-US" dirty="0"/>
              <a:t> 링크 만들기</a:t>
            </a:r>
            <a:r>
              <a:rPr lang="en-US" altLang="ko-KR" dirty="0"/>
              <a:t>: -s </a:t>
            </a:r>
            <a:r>
              <a:rPr lang="ko-KR" altLang="en-US" dirty="0"/>
              <a:t>옵션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81FEB0-2324-67DF-7260-9AD28042C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628800"/>
            <a:ext cx="7200800" cy="180674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1EADE19-8EF5-8BB5-B92E-9F2F9F6C2CBD}"/>
              </a:ext>
            </a:extLst>
          </p:cNvPr>
          <p:cNvSpPr/>
          <p:nvPr/>
        </p:nvSpPr>
        <p:spPr>
          <a:xfrm>
            <a:off x="1055441" y="2545330"/>
            <a:ext cx="1872208" cy="3796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75AE787-C168-D5ED-6618-71055DE8659F}"/>
              </a:ext>
            </a:extLst>
          </p:cNvPr>
          <p:cNvSpPr/>
          <p:nvPr/>
        </p:nvSpPr>
        <p:spPr>
          <a:xfrm>
            <a:off x="1043916" y="2990438"/>
            <a:ext cx="2315780" cy="3796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A79FE8-E9C4-DC84-5337-83A931DE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3777460"/>
            <a:ext cx="6893186" cy="17397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3928E2-B57C-9EF5-2C85-A21FC1F98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440" y="5581516"/>
            <a:ext cx="8813580" cy="108132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FCFCFB2-2539-4376-B01A-217E070A84BB}"/>
              </a:ext>
            </a:extLst>
          </p:cNvPr>
          <p:cNvSpPr/>
          <p:nvPr/>
        </p:nvSpPr>
        <p:spPr>
          <a:xfrm>
            <a:off x="8400256" y="2388157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0E1757-9AFF-4144-B85E-01D03D0BDC14}"/>
              </a:ext>
            </a:extLst>
          </p:cNvPr>
          <p:cNvSpPr txBox="1"/>
          <p:nvPr/>
        </p:nvSpPr>
        <p:spPr>
          <a:xfrm>
            <a:off x="9177225" y="1776089"/>
            <a:ext cx="2523105" cy="151216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77500" lnSpcReduction="20000"/>
          </a:bodyPr>
          <a:lstStyle/>
          <a:p>
            <a:r>
              <a:rPr lang="en-US" altLang="ko-KR" sz="3600"/>
              <a:t>Inode</a:t>
            </a:r>
            <a:r>
              <a:rPr lang="ko-KR" altLang="en-US" sz="3600"/>
              <a:t> 번호가 다르다는 것은 서로 독립적인 파일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091238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6BB0F-374F-13C9-A48A-21870F9D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파일 관련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6E799-C53C-7B08-87D2-9F42B5B3F3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/>
              <a:t>심볼릭 </a:t>
            </a:r>
            <a:r>
              <a:rPr lang="ko-KR" altLang="en-US" dirty="0"/>
              <a:t>링크 만들기</a:t>
            </a:r>
            <a:r>
              <a:rPr lang="en-US" altLang="ko-KR" dirty="0"/>
              <a:t>: -</a:t>
            </a:r>
            <a:r>
              <a:rPr lang="en-US" altLang="ko-KR"/>
              <a:t>s </a:t>
            </a:r>
            <a:r>
              <a:rPr lang="ko-KR" altLang="en-US"/>
              <a:t>옵션</a:t>
            </a:r>
            <a:r>
              <a:rPr lang="en-US" altLang="ko-KR"/>
              <a:t>(</a:t>
            </a:r>
            <a:r>
              <a:rPr lang="ko-KR" altLang="en-US"/>
              <a:t>윈도의 바로가기처럼 원본 파일을 가리키는 파일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A79FE8-E9C4-DC84-5337-83A931DE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684644"/>
            <a:ext cx="6893186" cy="17397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3928E2-B57C-9EF5-2C85-A21FC1F98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26" y="3589934"/>
            <a:ext cx="8813580" cy="10813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FF9346-0967-4FDD-8958-FE9DAF6F1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58" y="4836781"/>
            <a:ext cx="9077306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175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2602</Words>
  <Application>Microsoft Office PowerPoint</Application>
  <PresentationFormat>와이드스크린</PresentationFormat>
  <Paragraphs>627</Paragraphs>
  <Slides>112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20" baseType="lpstr">
      <vt:lpstr>Arial</vt:lpstr>
      <vt:lpstr>HY견고딕</vt:lpstr>
      <vt:lpstr>Wingdings</vt:lpstr>
      <vt:lpstr>YoonV YoonMyungjo100Std_OTF</vt:lpstr>
      <vt:lpstr>Verdana</vt:lpstr>
      <vt:lpstr>Tahoma</vt:lpstr>
      <vt:lpstr>맑은 고딕</vt:lpstr>
      <vt:lpstr>1_Office 테마</vt:lpstr>
      <vt:lpstr>PowerPoint 프레젠테이션</vt:lpstr>
      <vt:lpstr>PowerPoint 프레젠테이션</vt:lpstr>
      <vt:lpstr>PowerPoint 프레젠테이션</vt:lpstr>
      <vt:lpstr>00 개요</vt:lpstr>
      <vt:lpstr>00. 개요</vt:lpstr>
      <vt:lpstr>01 리눅스 기초</vt:lpstr>
      <vt:lpstr>01. 리눅스 기초</vt:lpstr>
      <vt:lpstr>01. 리눅스 기초</vt:lpstr>
      <vt:lpstr>01. 리눅스 기초</vt:lpstr>
      <vt:lpstr>01. 리눅스 기초</vt:lpstr>
      <vt:lpstr>01. 리눅스 기초</vt:lpstr>
      <vt:lpstr>02 리눅스 실습환경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02 리눅스 실습 환경 구축</vt:lpstr>
      <vt:lpstr>03 리눅스 윈도 기본 사용법</vt:lpstr>
      <vt:lpstr>03 리눅스 윈도 기본 사용법</vt:lpstr>
      <vt:lpstr>실습: 텍스트 편집기로 문서 열기</vt:lpstr>
      <vt:lpstr>따라해보기 : 텍스트 편집기로 문서 열기</vt:lpstr>
      <vt:lpstr>04 리눅스 명령 사용법</vt:lpstr>
      <vt:lpstr>04 리눅스 명령 사용법</vt:lpstr>
      <vt:lpstr>04 리눅스 명령 사용법</vt:lpstr>
      <vt:lpstr>04 리눅스 명령 사용법</vt:lpstr>
      <vt:lpstr>04 리눅스 명령 사용법</vt:lpstr>
      <vt:lpstr>04 리눅스 명령 사용법</vt:lpstr>
      <vt:lpstr>04 실습</vt:lpstr>
      <vt:lpstr>05 기초 명령의 사용법</vt:lpstr>
      <vt:lpstr>05 기초 명령의 사용법</vt:lpstr>
      <vt:lpstr>05 기초 명령의 사용법</vt:lpstr>
      <vt:lpstr>05 기초 명령의 사용법</vt:lpstr>
      <vt:lpstr>05 실습</vt:lpstr>
      <vt:lpstr>PowerPoint 프레젠테이션</vt:lpstr>
      <vt:lpstr>PowerPoint 프레젠테이션</vt:lpstr>
      <vt:lpstr>00 개요</vt:lpstr>
      <vt:lpstr>00. 개요</vt:lpstr>
      <vt:lpstr>01 리눅스의 파일과 디렉터리</vt:lpstr>
      <vt:lpstr>01. 리눅스의 파일과 디렉터리</vt:lpstr>
      <vt:lpstr>01. 리눅스의 파일과 디렉터리</vt:lpstr>
      <vt:lpstr>01. 리눅스의 파일과 디렉터리</vt:lpstr>
      <vt:lpstr>01. 리눅스의 파일과 디렉터리</vt:lpstr>
      <vt:lpstr>01. 리눅스의 파일과 디렉터리</vt:lpstr>
      <vt:lpstr>01. 리눅스의 파일과 디렉터리</vt:lpstr>
      <vt:lpstr>01. 리눅스의 파일과 디렉터리</vt:lpstr>
      <vt:lpstr>01. 리눅스의 파일과 디렉터리</vt:lpstr>
      <vt:lpstr>01. 리눅스의 파일과 디렉터리</vt:lpstr>
      <vt:lpstr>01. 리눅스의 파일과 디렉터리</vt:lpstr>
      <vt:lpstr>02 디렉터리 관련 명령</vt:lpstr>
      <vt:lpstr>02 디렉터리 관련 명령</vt:lpstr>
      <vt:lpstr>02 디렉터리 관련 명령</vt:lpstr>
      <vt:lpstr>02 디렉터리 관련 명령</vt:lpstr>
      <vt:lpstr>02 디렉터리 관련 명령</vt:lpstr>
      <vt:lpstr>02 디렉터리 관련 명령</vt:lpstr>
      <vt:lpstr>02 디렉터리 관련 명령</vt:lpstr>
      <vt:lpstr>02 디렉터리 관련 명령</vt:lpstr>
      <vt:lpstr>02 디렉터리 관련 명령</vt:lpstr>
      <vt:lpstr>02 디렉터리 관련 명령</vt:lpstr>
      <vt:lpstr>02 디렉터리 관련 명령</vt:lpstr>
      <vt:lpstr>02 디렉터리 관련 명령</vt:lpstr>
      <vt:lpstr>실습 : 디렉터리 만들고 삭제하기</vt:lpstr>
      <vt:lpstr>실습 : 디렉터리 만들고 삭제하기</vt:lpstr>
      <vt:lpstr>실습 : 디렉터리 만들고 삭제하기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실습: 파일 내용 출력하기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실습 : 파일 복사/이동/삭제하기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실습: 파일 복사/이동/삭제하기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03 파일 관련 명령</vt:lpstr>
      <vt:lpstr>실습 : grep, find 명령 사용하기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FullName</cp:lastModifiedBy>
  <cp:revision>277</cp:revision>
  <dcterms:created xsi:type="dcterms:W3CDTF">2006-10-05T04:04:58Z</dcterms:created>
  <dcterms:modified xsi:type="dcterms:W3CDTF">2023-12-31T00:08:38Z</dcterms:modified>
</cp:coreProperties>
</file>